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09" r:id="rId3"/>
    <p:sldId id="310" r:id="rId4"/>
    <p:sldId id="311" r:id="rId5"/>
    <p:sldId id="316" r:id="rId6"/>
    <p:sldId id="307" r:id="rId7"/>
    <p:sldId id="312" r:id="rId8"/>
    <p:sldId id="313" r:id="rId9"/>
    <p:sldId id="302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050"/>
    <a:srgbClr val="22384C"/>
    <a:srgbClr val="10584A"/>
    <a:srgbClr val="10588B"/>
    <a:srgbClr val="DDD4CC"/>
    <a:srgbClr val="0EB02B"/>
    <a:srgbClr val="BABAC2"/>
    <a:srgbClr val="FFFFFF"/>
    <a:srgbClr val="EB1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F9D15B-8B72-E440-965F-4341593E0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F5793D-4BBE-994B-8892-2DE77BE91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06" y="3826563"/>
            <a:ext cx="9729788" cy="655983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01A7A-469B-2245-A6CB-6C663FC1D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045" y="4512360"/>
            <a:ext cx="958304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200" b="1" i="0"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FFDEAAD1-780E-3D4C-9E26-E53058B947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2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 Pattern">
    <p:bg>
      <p:bgPr>
        <a:pattFill prst="pct25">
          <a:fgClr>
            <a:schemeClr val="accent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09904A9-3F56-414E-9B6E-61128186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432" y="5321744"/>
            <a:ext cx="972978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39907B-00E9-AC4A-B850-0A42B607A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603AC9E-8A64-AB4F-85EE-9272511A0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558" y="274320"/>
            <a:ext cx="1317935" cy="5120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F6FEC-3B88-CB47-A162-D50302ED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BC058CE8-8F4A-F843-99E1-6B3896CDCB27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DC1AF-8207-4244-A27F-3B1AEE60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421C0-9932-D146-827D-F0CAA406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with Log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DA3F69-FF2C-4F4D-9603-F9EB23E4B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8BE1D0E8-F180-D844-B5CC-2C860A760C82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36A635-0972-CC47-A95A-633BDFF27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AD99B2-BA54-2847-A608-C3E22CB69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DE29AE7-3C6B-9C46-A6E5-7361B4F4D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736" cy="5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FDA1-AB90-3B4B-A7A8-E99AA95E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4A656563-AFC6-0F4E-9D0D-18B9FB0A3C6A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E0541-1F93-A64E-AE6B-3A3CE91F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Medical Benevolence Foundation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E8A4A-7572-F34F-BD27-A8BFBDA7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D184F81-5217-5046-A7EF-57156B402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7935" cy="51206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36AA59-9E24-614B-A496-21B207D81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4"/>
            <a:ext cx="10515600" cy="67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50AA7A0-E51C-1644-9AFD-3B9DC4B0D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31092"/>
            <a:ext cx="10515600" cy="45349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86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Title and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FDA1-AB90-3B4B-A7A8-E99AA95E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B634AF4B-15AE-0745-9AA0-318C10A73A45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E0541-1F93-A64E-AE6B-3A3CE91F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E8A4A-7572-F34F-BD27-A8BFBDA7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DD2DF9-7C3C-5240-9FFF-64AE2861D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288" cy="51206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3BB6A60-9498-0444-ADB3-E9477FC47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4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2AE4FCE-66CB-3243-BB5E-62778D3DA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27632"/>
            <a:ext cx="10515600" cy="45354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9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 Title and Full Page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FDA1-AB90-3B4B-A7A8-E99AA95E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811086B7-ACBE-0C45-996F-43187FCD4A77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E0541-1F93-A64E-AE6B-3A3CE91F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E8A4A-7572-F34F-BD27-A8BFBDA7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C8C29BB-DB1B-4047-B36A-B2147D59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7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EF48B49-629F-C44F-8FC0-CC1A950A524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501912"/>
            <a:ext cx="10515600" cy="4739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a chart. Double click to place it here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ED5EAE-5D2E-8C4C-993D-212A33389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288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36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FDA1-AB90-3B4B-A7A8-E99AA95EB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811086B7-ACBE-0C45-996F-43187FCD4A77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8E0541-1F93-A64E-AE6B-3A3CE91F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Medical Benevolence Foundation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E8A4A-7572-F34F-BD27-A8BFBDA7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2FA0DF-ADC3-DD46-9374-DE4F94AE3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736" cy="511598"/>
          </a:xfrm>
          <a:prstGeom prst="rect">
            <a:avLst/>
          </a:prstGeom>
        </p:spPr>
      </p:pic>
      <p:sp>
        <p:nvSpPr>
          <p:cNvPr id="8" name="Chart Placeholder 9">
            <a:extLst>
              <a:ext uri="{FF2B5EF4-FFF2-40B4-BE49-F238E27FC236}">
                <a16:creationId xmlns:a16="http://schemas.microsoft.com/office/drawing/2014/main" id="{8DC5BC06-8D4C-2344-AD45-D0B41ED1667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41248" y="1627632"/>
            <a:ext cx="10515600" cy="4535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a chart. Double click to place it here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12767CA-F51C-574B-B8D8-322F90955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4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9804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ark Text andd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E7F962-8960-DE48-97CE-BC95BB153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3901ED3F-C69A-D049-89B1-0FC1EBD97AE0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99D105-23B6-BC4C-AFA4-55431C89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B20B05-0D51-8041-83B1-88B35C929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F32A8E-B7ED-A545-9A99-1F5D4FE1C8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736" cy="51223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F17CB5F-240B-AF49-8027-14D1A6869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4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hart Placeholder 9">
            <a:extLst>
              <a:ext uri="{FF2B5EF4-FFF2-40B4-BE49-F238E27FC236}">
                <a16:creationId xmlns:a16="http://schemas.microsoft.com/office/drawing/2014/main" id="{387F068D-604E-264F-B52A-E8388D7C36E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0" y="1644819"/>
            <a:ext cx="5257800" cy="4535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a chart. Double click to place it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63FAD7C-7F12-E44B-9560-99AB90CFB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27632"/>
            <a:ext cx="5257800" cy="45354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08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7E7F962-8960-DE48-97CE-BC95BB153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EF8A7F2C-6075-A040-8A5B-CD9679BABAD8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499D105-23B6-BC4C-AFA4-55431C89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B20B05-0D51-8041-83B1-88B35C929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3012EF-6FF8-2E40-9DEA-D281A65860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736" cy="51159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DC6EF3-83D6-CB41-AD55-D885A1196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786384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2467693F-B895-3B4D-84B1-E21B6CE4AF7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096000" y="1595393"/>
            <a:ext cx="5257800" cy="45354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Placeholder for a chart. Double click to place it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CEC08FE1-4680-2547-B5E7-9E3A4EDB0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95393"/>
            <a:ext cx="5257800" cy="453542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69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6A55E9-7E09-B747-9813-FC538B07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5B616482-D23B-8848-AA5D-187987D77BB4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EA0F6-BBA4-0545-A202-6B4446D36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677D6A-E242-8C4F-B28A-2AD5F34D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5B78388-6BA3-6E4C-817B-AB11073B5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7935" cy="512064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AD6F0CE-3EE1-B341-88EA-4B28802EF7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7860" y="1627632"/>
            <a:ext cx="5257800" cy="4535424"/>
          </a:xfrm>
          <a:noFill/>
        </p:spPr>
        <p:txBody>
          <a:bodyPr>
            <a:normAutofit/>
          </a:bodyPr>
          <a:lstStyle>
            <a:lvl1pPr>
              <a:defRPr sz="1600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image placeholder insert your picture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87431AD-3DD8-E046-AAE8-90079CA98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6384"/>
            <a:ext cx="1051560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7F4C332B-5450-224B-B2FF-E27B52D15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27632"/>
            <a:ext cx="5257800" cy="453542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Kasina Clini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E5F5A36-46EB-824D-9E93-80511772C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5645" y="3680864"/>
            <a:ext cx="4286355" cy="1169166"/>
          </a:xfrm>
          <a:noFill/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3200" b="1" i="0">
                <a:solidFill>
                  <a:srgbClr val="20B050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On a mission of hope and healing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C51F6-5500-0043-A93C-FEA3E05C0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289" y="4975045"/>
            <a:ext cx="1578122" cy="11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00135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image placeholder insert your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91FD0-A144-6445-818C-B21E7458F6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02088"/>
            <a:ext cx="12192000" cy="222091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 b="1" i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TYPE TEXT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CCBA3C-DE3F-454A-9509-B3DB74755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6E80B3E-A738-FA44-B869-0D85236C966A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46D65B-D40B-8F46-A22F-B2B43911E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D6A90F-7F70-4244-824C-AB78A5E61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with Abstrac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91FD0-A144-6445-818C-B21E7458F6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02088"/>
            <a:ext cx="12192000" cy="222091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 b="1" i="0"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TYPE TEXT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CCBA3C-DE3F-454A-9509-B3DB74755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935321E7-B7D9-D046-9B84-C699E58C61B8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46D65B-D40B-8F46-A22F-B2B43911E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D6A90F-7F70-4244-824C-AB78A5E61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F7538D8-A00E-CD49-AA57-1864A7422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6873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E00B38-C4BB-8841-9BEC-7769C2516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9531"/>
            <a:ext cx="12192000" cy="714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95459-2631-DE41-A67C-AF9F31F02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7772"/>
            <a:ext cx="12192000" cy="7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8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 Green with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91FD0-A144-6445-818C-B21E7458F6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02088"/>
            <a:ext cx="12192000" cy="222091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TYPE TEXT HERE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CCBA3C-DE3F-454A-9509-B3DB74755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AD407687-D931-DF4D-B3F1-B0C9382480DD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46D65B-D40B-8F46-A22F-B2B43911E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/>
              <a:t>Medical Benevolence Foundation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D6A90F-7F70-4244-824C-AB78A5E61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2C8656-6D71-C84A-98BB-932F469D8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74320"/>
            <a:ext cx="1316288" cy="51206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8895BE6-1304-4F4F-91E5-AA82F604A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00" y="1354138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Kasina Clini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5C51F6-5500-0043-A93C-FEA3E05C03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5" y="5898942"/>
            <a:ext cx="959710" cy="7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7A4A11-FBCB-4548-ABA0-FF91497B1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E4FB828-8C90-4248-A1B8-2608CC196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06" y="3826563"/>
            <a:ext cx="9729788" cy="655983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356BF80-2B99-3F45-BA3C-98966EEDB6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045" y="4512360"/>
            <a:ext cx="958304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451A3-044A-AE48-A65C-9AA35A1A1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833"/>
          <a:stretch/>
        </p:blipFill>
        <p:spPr>
          <a:xfrm rot="5400000">
            <a:off x="-2980126" y="3039676"/>
            <a:ext cx="6858002" cy="7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7A4A11-FBCB-4548-ABA0-FF91497B1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2440F74-ECDA-354A-9D0C-FF48F8E547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06" y="3826563"/>
            <a:ext cx="9729788" cy="655983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4A21DC0-68A2-4347-8EA9-BA5307C3AB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045" y="4512360"/>
            <a:ext cx="958304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FC0DF-7E82-BD49-BDA3-4FEDF3118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4"/>
            <a:ext cx="1371600" cy="14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7A4A11-FBCB-4548-ABA0-FF91497B1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392" y="190944"/>
            <a:ext cx="1731657" cy="12801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AAB992-5968-6946-85EE-3AB74BD7C3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40311" y="115750"/>
            <a:ext cx="4206240" cy="30175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Double click to place 3.3 x 4.6 picture here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43F69AE5-3123-A749-9DA1-3E51A3253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72" y="228600"/>
            <a:ext cx="1385322" cy="102412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302741A-DF49-A540-AA80-441A099F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06" y="3826563"/>
            <a:ext cx="9729788" cy="655983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1B62619-1CDA-354E-94EE-0CD2126ADF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045" y="4512360"/>
            <a:ext cx="958304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200" b="1" i="0"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960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with Pho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40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29A1C1-A2BD-9247-A21F-D5B0537F5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  <p:sp>
        <p:nvSpPr>
          <p:cNvPr id="406" name="Text Placeholder 6">
            <a:extLst>
              <a:ext uri="{FF2B5EF4-FFF2-40B4-BE49-F238E27FC236}">
                <a16:creationId xmlns:a16="http://schemas.microsoft.com/office/drawing/2014/main" id="{B82323B6-B601-A247-ACE8-87BA334467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5423" y="2429096"/>
            <a:ext cx="3372881" cy="356530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40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Partners in Hope and Healing</a:t>
            </a:r>
          </a:p>
        </p:txBody>
      </p:sp>
    </p:spTree>
    <p:extLst>
      <p:ext uri="{BB962C8B-B14F-4D97-AF65-F5344CB8AC3E}">
        <p14:creationId xmlns:p14="http://schemas.microsoft.com/office/powerpoint/2010/main" val="177641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with Pho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09904A9-3F56-414E-9B6E-61128186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432" y="4737544"/>
            <a:ext cx="972978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39907B-00E9-AC4A-B850-0A42B607A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with Pho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09904A9-3F56-414E-9B6E-611281860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432" y="5321744"/>
            <a:ext cx="9729788" cy="1024255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Section Break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39907B-00E9-AC4A-B850-0A42B607A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864" y="228600"/>
            <a:ext cx="1385326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42EFB402-872E-9C4C-A48A-5DC5DBA89299}" type="datetime1">
              <a:rPr lang="en-US" smtClean="0"/>
              <a:pPr/>
              <a:t>8/24/21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Medical Benevolence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Light" panose="020B0402020203020204" pitchFamily="34" charset="77"/>
              </a:defRPr>
            </a:lvl1pPr>
          </a:lstStyle>
          <a:p>
            <a:fld id="{1FF971EA-3A6D-44E0-AE21-1C9457776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72" r:id="rId4"/>
    <p:sldLayoutId id="2147483673" r:id="rId5"/>
    <p:sldLayoutId id="2147483674" r:id="rId6"/>
    <p:sldLayoutId id="2147483664" r:id="rId7"/>
    <p:sldLayoutId id="2147483669" r:id="rId8"/>
    <p:sldLayoutId id="2147483676" r:id="rId9"/>
    <p:sldLayoutId id="2147483687" r:id="rId10"/>
    <p:sldLayoutId id="2147483665" r:id="rId11"/>
    <p:sldLayoutId id="2147483663" r:id="rId12"/>
    <p:sldLayoutId id="2147483666" r:id="rId13"/>
    <p:sldLayoutId id="2147483677" r:id="rId14"/>
    <p:sldLayoutId id="2147483680" r:id="rId15"/>
    <p:sldLayoutId id="2147483686" r:id="rId16"/>
    <p:sldLayoutId id="2147483681" r:id="rId17"/>
    <p:sldLayoutId id="2147483682" r:id="rId18"/>
    <p:sldLayoutId id="2147483650" r:id="rId19"/>
    <p:sldLayoutId id="2147483655" r:id="rId20"/>
    <p:sldLayoutId id="2147483683" r:id="rId21"/>
    <p:sldLayoutId id="214748368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1860C-D734-E243-8916-80DB397D1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07507" y="1474441"/>
            <a:ext cx="3343986" cy="19545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b="0" dirty="0">
                <a:latin typeface="PLAYLIST-CAPS" pitchFamily="2" charset="0"/>
              </a:rPr>
              <a:t>a mission of hope and healing</a:t>
            </a:r>
          </a:p>
        </p:txBody>
      </p:sp>
    </p:spTree>
    <p:extLst>
      <p:ext uri="{BB962C8B-B14F-4D97-AF65-F5344CB8AC3E}">
        <p14:creationId xmlns:p14="http://schemas.microsoft.com/office/powerpoint/2010/main" val="257258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B5BC134-347A-0046-87EA-767F0488A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1FC4A-7E00-CF4C-AD1D-28EF9B7B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E80B3E-A738-FA44-B869-0D85236C966A}" type="datetime1">
              <a:rPr lang="en-US" sz="1200" smtClean="0">
                <a:latin typeface="+mn-lt"/>
              </a:rPr>
              <a:pPr>
                <a:spcAft>
                  <a:spcPts val="600"/>
                </a:spcAft>
              </a:pPr>
              <a:t>8/24/21</a:t>
            </a:fld>
            <a:endParaRPr lang="en-US" sz="120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06C7-ACD3-654D-8809-95B073E6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Medical Benevolence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32CCC-A8F2-0146-B826-D68F747D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F971EA-3A6D-44E0-AE21-1C9457776B3F}" type="slidenum">
              <a:rPr lang="en-US" sz="1200" smtClean="0">
                <a:latin typeface="+mn-lt"/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51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E6474F-59ED-FF4A-8785-C8AF8D2FC102}"/>
              </a:ext>
            </a:extLst>
          </p:cNvPr>
          <p:cNvSpPr txBox="1"/>
          <p:nvPr/>
        </p:nvSpPr>
        <p:spPr>
          <a:xfrm>
            <a:off x="8476735" y="3429000"/>
            <a:ext cx="3880021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  <a:latin typeface="PLAYLIST-CAPS" pitchFamily="2" charset="0"/>
              </a:rPr>
              <a:t>Partners in </a:t>
            </a:r>
          </a:p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  <a:latin typeface="PLAYLIST-CAPS" pitchFamily="2" charset="0"/>
              </a:rPr>
              <a:t>hope &amp; healing</a:t>
            </a:r>
            <a:endParaRPr lang="en-US" sz="3600" dirty="0">
              <a:solidFill>
                <a:schemeClr val="bg1"/>
              </a:solidFill>
              <a:latin typeface="PLAYLIST-CAP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9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74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B9EC11-8178-A84D-BCF4-E40DC6270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3" t="10106" r="18819" b="5523"/>
          <a:stretch/>
        </p:blipFill>
        <p:spPr>
          <a:xfrm>
            <a:off x="4838130" y="952386"/>
            <a:ext cx="7353870" cy="51262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003548-E689-B442-B9FD-C8CDD43B837A}"/>
              </a:ext>
            </a:extLst>
          </p:cNvPr>
          <p:cNvSpPr txBox="1"/>
          <p:nvPr/>
        </p:nvSpPr>
        <p:spPr>
          <a:xfrm>
            <a:off x="4838130" y="6078610"/>
            <a:ext cx="73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Ministry Impact 2020</a:t>
            </a:r>
          </a:p>
        </p:txBody>
      </p:sp>
      <p:pic>
        <p:nvPicPr>
          <p:cNvPr id="31" name="Picture 30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DB4ABED8-DADB-CA42-A160-75EE4A6A9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9" y="1258489"/>
            <a:ext cx="4324865" cy="43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B25944-0B7D-7144-BEF2-9AB1D8800E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948" y="0"/>
            <a:ext cx="12871623" cy="72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5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children&#10;&#10;Description automatically generated with low confidence">
            <a:extLst>
              <a:ext uri="{FF2B5EF4-FFF2-40B4-BE49-F238E27FC236}">
                <a16:creationId xmlns:a16="http://schemas.microsoft.com/office/drawing/2014/main" id="{59EF77A8-4860-5A4C-8FA8-7E0E766A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"/>
            <a:ext cx="4436076" cy="3281482"/>
          </a:xfrm>
          <a:prstGeom prst="rect">
            <a:avLst/>
          </a:prstGeom>
        </p:spPr>
      </p:pic>
      <p:pic>
        <p:nvPicPr>
          <p:cNvPr id="22" name="Picture 21" descr="A group of surgeons performing surgery&#10;&#10;Description automatically generated with medium confidence">
            <a:extLst>
              <a:ext uri="{FF2B5EF4-FFF2-40B4-BE49-F238E27FC236}">
                <a16:creationId xmlns:a16="http://schemas.microsoft.com/office/drawing/2014/main" id="{2CDE79AA-74E7-8B47-B8C1-58C261365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959" y="10"/>
            <a:ext cx="7453039" cy="4422801"/>
          </a:xfrm>
          <a:prstGeom prst="rect">
            <a:avLst/>
          </a:prstGeom>
        </p:spPr>
      </p:pic>
      <p:pic>
        <p:nvPicPr>
          <p:cNvPr id="12" name="Picture 11" descr="A picture containing tree, outdoor, ground, house&#10;&#10;Description automatically generated">
            <a:extLst>
              <a:ext uri="{FF2B5EF4-FFF2-40B4-BE49-F238E27FC236}">
                <a16:creationId xmlns:a16="http://schemas.microsoft.com/office/drawing/2014/main" id="{12E668FD-3D71-B14B-A584-D733883B9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735912" y="4526276"/>
            <a:ext cx="2430949" cy="2331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2D3197-AA6E-3342-821C-390F3D2F2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6" y="3351525"/>
            <a:ext cx="2412157" cy="2331725"/>
          </a:xfrm>
          <a:prstGeom prst="rect">
            <a:avLst/>
          </a:prstGeom>
        </p:spPr>
      </p:pic>
      <p:pic>
        <p:nvPicPr>
          <p:cNvPr id="18" name="Picture 17" descr="A picture containing indoor, floor, ceiling, furniture&#10;&#10;Description automatically generated">
            <a:extLst>
              <a:ext uri="{FF2B5EF4-FFF2-40B4-BE49-F238E27FC236}">
                <a16:creationId xmlns:a16="http://schemas.microsoft.com/office/drawing/2014/main" id="{F31D8076-299B-DA4D-88EA-AE07B0A56C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836" y="4526274"/>
            <a:ext cx="2412157" cy="23317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3732E-F034-1B4E-AD7E-2901EAA47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6682" y="6356350"/>
            <a:ext cx="13671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F971EA-3A6D-44E0-AE21-1C9457776B3F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1D0F2B-89B7-0742-9FB6-AA9D2E0718F9}"/>
              </a:ext>
            </a:extLst>
          </p:cNvPr>
          <p:cNvSpPr txBox="1"/>
          <p:nvPr/>
        </p:nvSpPr>
        <p:spPr>
          <a:xfrm>
            <a:off x="0" y="2399681"/>
            <a:ext cx="3830595" cy="646331"/>
          </a:xfrm>
          <a:prstGeom prst="rect">
            <a:avLst/>
          </a:prstGeom>
          <a:solidFill>
            <a:schemeClr val="accent2">
              <a:alpha val="6595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Medical care for impoverished women and children </a:t>
            </a:r>
          </a:p>
        </p:txBody>
      </p:sp>
      <p:pic>
        <p:nvPicPr>
          <p:cNvPr id="36" name="Picture 3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D0E5637-AE34-B547-8DA3-78CE5C5466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19" y="4526273"/>
            <a:ext cx="2399453" cy="23139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4B5BC13-FF24-FA46-9B12-C6B890C1F629}"/>
              </a:ext>
            </a:extLst>
          </p:cNvPr>
          <p:cNvSpPr txBox="1"/>
          <p:nvPr/>
        </p:nvSpPr>
        <p:spPr>
          <a:xfrm>
            <a:off x="4746830" y="6495611"/>
            <a:ext cx="7453040" cy="369332"/>
          </a:xfrm>
          <a:prstGeom prst="rect">
            <a:avLst/>
          </a:prstGeom>
          <a:solidFill>
            <a:schemeClr val="accent2">
              <a:alpha val="6595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Modernize facilities and provide equipment and supplies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DFB405-AE4E-E749-B396-2F7B98B859D0}"/>
              </a:ext>
            </a:extLst>
          </p:cNvPr>
          <p:cNvSpPr txBox="1"/>
          <p:nvPr/>
        </p:nvSpPr>
        <p:spPr>
          <a:xfrm>
            <a:off x="4746829" y="3743418"/>
            <a:ext cx="6510176" cy="646331"/>
          </a:xfrm>
          <a:prstGeom prst="rect">
            <a:avLst/>
          </a:prstGeom>
          <a:solidFill>
            <a:schemeClr val="accent2">
              <a:alpha val="65957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Surgical and specialty residencies.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Life-saving surgeries, even for those who cannot pay.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A7F5AA-C6E6-6543-835F-6F7D22E8DB48}"/>
              </a:ext>
            </a:extLst>
          </p:cNvPr>
          <p:cNvSpPr txBox="1"/>
          <p:nvPr/>
        </p:nvSpPr>
        <p:spPr>
          <a:xfrm>
            <a:off x="0" y="5322805"/>
            <a:ext cx="2409111" cy="369332"/>
          </a:xfrm>
          <a:prstGeom prst="rect">
            <a:avLst/>
          </a:prstGeom>
          <a:solidFill>
            <a:schemeClr val="accent2">
              <a:alpha val="65957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Pediatric Rehab</a:t>
            </a:r>
          </a:p>
        </p:txBody>
      </p:sp>
      <p:pic>
        <p:nvPicPr>
          <p:cNvPr id="40" name="Picture 39" descr="A picture containing person, indoor, wall, preparing&#10;&#10;Description automatically generated">
            <a:extLst>
              <a:ext uri="{FF2B5EF4-FFF2-40B4-BE49-F238E27FC236}">
                <a16:creationId xmlns:a16="http://schemas.microsoft.com/office/drawing/2014/main" id="{25A6FF8B-05FC-B24A-8095-83E3595753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96" y="3317462"/>
            <a:ext cx="1937556" cy="29191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46277F6-3685-3E46-891A-A334069EA096}"/>
              </a:ext>
            </a:extLst>
          </p:cNvPr>
          <p:cNvSpPr txBox="1"/>
          <p:nvPr/>
        </p:nvSpPr>
        <p:spPr>
          <a:xfrm>
            <a:off x="2513897" y="5577784"/>
            <a:ext cx="1937556" cy="646331"/>
          </a:xfrm>
          <a:prstGeom prst="rect">
            <a:avLst/>
          </a:prstGeom>
          <a:solidFill>
            <a:schemeClr val="accent2">
              <a:alpha val="7799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Nursing Scholarships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AA4997-D59F-0749-8D5D-1063FDF469E9}"/>
              </a:ext>
            </a:extLst>
          </p:cNvPr>
          <p:cNvSpPr txBox="1"/>
          <p:nvPr/>
        </p:nvSpPr>
        <p:spPr>
          <a:xfrm>
            <a:off x="22169" y="5692137"/>
            <a:ext cx="237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PLAYLIST-CAPS" pitchFamily="2" charset="0"/>
              </a:rPr>
              <a:t>BE BENEVOLENT</a:t>
            </a:r>
          </a:p>
        </p:txBody>
      </p:sp>
    </p:spTree>
    <p:extLst>
      <p:ext uri="{BB962C8B-B14F-4D97-AF65-F5344CB8AC3E}">
        <p14:creationId xmlns:p14="http://schemas.microsoft.com/office/powerpoint/2010/main" val="84015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AA586C84-824C-D748-8489-40D1F677655B}"/>
              </a:ext>
            </a:extLst>
          </p:cNvPr>
          <p:cNvSpPr/>
          <p:nvPr/>
        </p:nvSpPr>
        <p:spPr>
          <a:xfrm>
            <a:off x="3480727" y="2626833"/>
            <a:ext cx="1463040" cy="1463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Prevent deaths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2BF91-F8D7-494A-B9FC-2CBDA2CC9C66}"/>
              </a:ext>
            </a:extLst>
          </p:cNvPr>
          <p:cNvSpPr txBox="1"/>
          <p:nvPr/>
        </p:nvSpPr>
        <p:spPr>
          <a:xfrm>
            <a:off x="251256" y="136525"/>
            <a:ext cx="611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 SemiBold" pitchFamily="2" charset="77"/>
              </a:rPr>
              <a:t>Medical ministries of local churches in developing countries provide </a:t>
            </a:r>
          </a:p>
        </p:txBody>
      </p:sp>
      <p:pic>
        <p:nvPicPr>
          <p:cNvPr id="19" name="Picture 18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0EA01E3-1CBC-BA46-9B96-4120356AC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6"/>
          <a:stretch/>
        </p:blipFill>
        <p:spPr>
          <a:xfrm>
            <a:off x="7058964" y="-1"/>
            <a:ext cx="5134072" cy="70680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6566E92-4112-B74E-BD02-9B0F8ADADB45}"/>
              </a:ext>
            </a:extLst>
          </p:cNvPr>
          <p:cNvSpPr/>
          <p:nvPr/>
        </p:nvSpPr>
        <p:spPr>
          <a:xfrm>
            <a:off x="7096076" y="1355177"/>
            <a:ext cx="2433250" cy="1208652"/>
          </a:xfrm>
          <a:prstGeom prst="rect">
            <a:avLst/>
          </a:prstGeom>
          <a:solidFill>
            <a:schemeClr val="bg2">
              <a:alpha val="505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83F431-77D0-A745-8C06-3E2633EC905A}"/>
              </a:ext>
            </a:extLst>
          </p:cNvPr>
          <p:cNvSpPr txBox="1"/>
          <p:nvPr/>
        </p:nvSpPr>
        <p:spPr>
          <a:xfrm>
            <a:off x="221254" y="926343"/>
            <a:ext cx="2441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0B050"/>
                </a:solidFill>
                <a:latin typeface="PLAYLIST-CAPS" pitchFamily="2" charset="0"/>
              </a:rPr>
              <a:t>30</a:t>
            </a:r>
            <a:r>
              <a:rPr lang="en-US" sz="2400" b="1" dirty="0">
                <a:solidFill>
                  <a:srgbClr val="20B050"/>
                </a:solidFill>
                <a:latin typeface="Montserrat SemiBold" pitchFamily="2" charset="77"/>
              </a:rPr>
              <a:t>%</a:t>
            </a:r>
            <a:r>
              <a:rPr lang="en-US" sz="4400" dirty="0">
                <a:solidFill>
                  <a:srgbClr val="20B050"/>
                </a:solidFill>
                <a:latin typeface="PLAYLIST-CAPS" pitchFamily="2" charset="0"/>
              </a:rPr>
              <a:t> </a:t>
            </a:r>
            <a:r>
              <a:rPr lang="en-US" sz="4400" b="1" dirty="0">
                <a:solidFill>
                  <a:srgbClr val="20B050"/>
                </a:solidFill>
                <a:latin typeface="Montserrat" pitchFamily="2" charset="77"/>
              </a:rPr>
              <a:t>- </a:t>
            </a:r>
            <a:r>
              <a:rPr lang="en-US" sz="4400" dirty="0">
                <a:solidFill>
                  <a:srgbClr val="20B050"/>
                </a:solidFill>
                <a:latin typeface="PLAYLIST-CAPS" pitchFamily="2" charset="0"/>
              </a:rPr>
              <a:t>50</a:t>
            </a:r>
            <a:r>
              <a:rPr lang="en-US" sz="2400" b="1" dirty="0">
                <a:solidFill>
                  <a:srgbClr val="20B050"/>
                </a:solidFill>
                <a:latin typeface="Montserrat SemiBold" pitchFamily="2" charset="77"/>
              </a:rPr>
              <a:t>%</a:t>
            </a:r>
            <a:endParaRPr lang="en-US" sz="4400" dirty="0">
              <a:solidFill>
                <a:srgbClr val="20B050"/>
              </a:solidFill>
              <a:latin typeface="PLAYLIST-CAP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F50B77-4A8B-DF45-AE03-CAB50E65921A}"/>
              </a:ext>
            </a:extLst>
          </p:cNvPr>
          <p:cNvSpPr txBox="1"/>
          <p:nvPr/>
        </p:nvSpPr>
        <p:spPr>
          <a:xfrm>
            <a:off x="1908799" y="1150022"/>
            <a:ext cx="3848241" cy="38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>
                <a:latin typeface="Montserrat SemiBold" pitchFamily="2" charset="77"/>
              </a:rPr>
              <a:t>of all medical care.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BE1413-A358-C14C-B999-2A738E90ECA9}"/>
              </a:ext>
            </a:extLst>
          </p:cNvPr>
          <p:cNvGrpSpPr/>
          <p:nvPr/>
        </p:nvGrpSpPr>
        <p:grpSpPr>
          <a:xfrm>
            <a:off x="7571409" y="1248406"/>
            <a:ext cx="1565190" cy="1077218"/>
            <a:chOff x="4880917" y="1266052"/>
            <a:chExt cx="1565190" cy="1077218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ACEA39-9C32-9648-B861-DFF6A5088C75}"/>
                </a:ext>
              </a:extLst>
            </p:cNvPr>
            <p:cNvSpPr txBox="1"/>
            <p:nvPr/>
          </p:nvSpPr>
          <p:spPr>
            <a:xfrm>
              <a:off x="5015812" y="1266052"/>
              <a:ext cx="129540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PLAYLIST-CAPS" pitchFamily="2" charset="0"/>
                </a:rPr>
                <a:t>3,000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7CCD09-7E95-3245-959A-AB85C4C755A3}"/>
                </a:ext>
              </a:extLst>
            </p:cNvPr>
            <p:cNvSpPr txBox="1"/>
            <p:nvPr/>
          </p:nvSpPr>
          <p:spPr>
            <a:xfrm>
              <a:off x="4880917" y="1973938"/>
              <a:ext cx="156519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PLAYLIST-CAPS" pitchFamily="2" charset="0"/>
                </a:rPr>
                <a:t>Local churches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7DB438E-96AA-8744-9947-B4012DC007F1}"/>
              </a:ext>
            </a:extLst>
          </p:cNvPr>
          <p:cNvSpPr/>
          <p:nvPr/>
        </p:nvSpPr>
        <p:spPr>
          <a:xfrm>
            <a:off x="1915746" y="3101663"/>
            <a:ext cx="1920240" cy="192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to become sustainable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5002F0-F855-1D42-ADAB-0DE1B51F54C3}"/>
              </a:ext>
            </a:extLst>
          </p:cNvPr>
          <p:cNvSpPr/>
          <p:nvPr/>
        </p:nvSpPr>
        <p:spPr>
          <a:xfrm>
            <a:off x="251256" y="2485602"/>
            <a:ext cx="2103120" cy="2103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 the Gospel of Christ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80C677-3892-3244-91B5-9AB8B296F5A4}"/>
              </a:ext>
            </a:extLst>
          </p:cNvPr>
          <p:cNvSpPr/>
          <p:nvPr/>
        </p:nvSpPr>
        <p:spPr>
          <a:xfrm>
            <a:off x="3719510" y="3923228"/>
            <a:ext cx="1463040" cy="1463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quality medical care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9A9A75-EE9C-D04B-BD90-E21806E51831}"/>
              </a:ext>
            </a:extLst>
          </p:cNvPr>
          <p:cNvSpPr/>
          <p:nvPr/>
        </p:nvSpPr>
        <p:spPr>
          <a:xfrm>
            <a:off x="863908" y="4541826"/>
            <a:ext cx="1280160" cy="1280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jobs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8B77C0-BE75-8C41-91A7-EECE904FBC5A}"/>
              </a:ext>
            </a:extLst>
          </p:cNvPr>
          <p:cNvSpPr/>
          <p:nvPr/>
        </p:nvSpPr>
        <p:spPr>
          <a:xfrm>
            <a:off x="1961188" y="4760974"/>
            <a:ext cx="1554480" cy="15544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Provide care for the poor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BA6B34-1584-AA4D-90BC-DCBC74356402}"/>
              </a:ext>
            </a:extLst>
          </p:cNvPr>
          <p:cNvSpPr/>
          <p:nvPr/>
        </p:nvSpPr>
        <p:spPr>
          <a:xfrm>
            <a:off x="5713773" y="4852414"/>
            <a:ext cx="1371600" cy="137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 the sick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3C21BC-9295-E442-9724-2348AE985C99}"/>
              </a:ext>
            </a:extLst>
          </p:cNvPr>
          <p:cNvSpPr/>
          <p:nvPr/>
        </p:nvSpPr>
        <p:spPr>
          <a:xfrm>
            <a:off x="5025520" y="3699993"/>
            <a:ext cx="1463040" cy="14630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hearts hope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6CD690-F5C6-9E4B-83CB-4BEDE9B4EF5D}"/>
              </a:ext>
            </a:extLst>
          </p:cNvPr>
          <p:cNvSpPr/>
          <p:nvPr/>
        </p:nvSpPr>
        <p:spPr>
          <a:xfrm>
            <a:off x="4665013" y="5364761"/>
            <a:ext cx="1280160" cy="1280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Glorify God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7A14F4-92FC-CB44-A819-CE386DA65E17}"/>
              </a:ext>
            </a:extLst>
          </p:cNvPr>
          <p:cNvSpPr txBox="1"/>
          <p:nvPr/>
        </p:nvSpPr>
        <p:spPr>
          <a:xfrm>
            <a:off x="251256" y="1863959"/>
            <a:ext cx="611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 SemiBold" pitchFamily="2" charset="77"/>
              </a:rPr>
              <a:t>MBF works with these ministries to: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6A76952-467C-FB42-9BFF-FD51A79AC107}"/>
              </a:ext>
            </a:extLst>
          </p:cNvPr>
          <p:cNvSpPr/>
          <p:nvPr/>
        </p:nvSpPr>
        <p:spPr>
          <a:xfrm>
            <a:off x="3374156" y="5245138"/>
            <a:ext cx="13716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 young people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E9D1F75-8A6D-1847-BD09-2D999E6BB724}"/>
              </a:ext>
            </a:extLst>
          </p:cNvPr>
          <p:cNvSpPr/>
          <p:nvPr/>
        </p:nvSpPr>
        <p:spPr>
          <a:xfrm>
            <a:off x="5922035" y="6233441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B26264-561A-994B-AB99-B9AB7F143E15}"/>
              </a:ext>
            </a:extLst>
          </p:cNvPr>
          <p:cNvSpPr/>
          <p:nvPr/>
        </p:nvSpPr>
        <p:spPr>
          <a:xfrm>
            <a:off x="6719726" y="4294347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40B0924-13B8-E340-A601-F9C9B759D775}"/>
              </a:ext>
            </a:extLst>
          </p:cNvPr>
          <p:cNvSpPr/>
          <p:nvPr/>
        </p:nvSpPr>
        <p:spPr>
          <a:xfrm>
            <a:off x="1483026" y="5906942"/>
            <a:ext cx="548640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888045-E161-964C-96D5-4247EA5CC202}"/>
              </a:ext>
            </a:extLst>
          </p:cNvPr>
          <p:cNvSpPr/>
          <p:nvPr/>
        </p:nvSpPr>
        <p:spPr>
          <a:xfrm>
            <a:off x="5024685" y="3447180"/>
            <a:ext cx="274320" cy="2743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DBBA5E0-AC0C-BA42-A5AC-2276BA389C9F}"/>
              </a:ext>
            </a:extLst>
          </p:cNvPr>
          <p:cNvSpPr/>
          <p:nvPr/>
        </p:nvSpPr>
        <p:spPr>
          <a:xfrm>
            <a:off x="177572" y="4461584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D691D8A4-DAFA-7347-8323-12E1F158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B63D66-CEA3-BB4D-9D2D-B7C6175046C1}"/>
              </a:ext>
            </a:extLst>
          </p:cNvPr>
          <p:cNvSpPr txBox="1"/>
          <p:nvPr/>
        </p:nvSpPr>
        <p:spPr>
          <a:xfrm>
            <a:off x="300683" y="309519"/>
            <a:ext cx="611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 SemiBold" pitchFamily="2" charset="77"/>
              </a:rPr>
              <a:t>BUILDING A CHRISTIAN MEDICAL NETWORK IN MALAWI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4D96CE2-A95A-4C40-B520-AFFF1BF7D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345" y="40824"/>
            <a:ext cx="2687666" cy="6553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0B5FA4-65B3-8345-A2ED-2AE925FBEF27}"/>
              </a:ext>
            </a:extLst>
          </p:cNvPr>
          <p:cNvSpPr txBox="1"/>
          <p:nvPr/>
        </p:nvSpPr>
        <p:spPr>
          <a:xfrm>
            <a:off x="7378316" y="304406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5   Hospitals</a:t>
            </a:r>
          </a:p>
          <a:p>
            <a:r>
              <a:rPr lang="en-US" dirty="0">
                <a:latin typeface="+mj-lt"/>
              </a:rPr>
              <a:t>3   Nursing Schools</a:t>
            </a:r>
          </a:p>
          <a:p>
            <a:r>
              <a:rPr lang="en-US" dirty="0">
                <a:latin typeface="+mj-lt"/>
              </a:rPr>
              <a:t>24 Clinics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96310-A879-F74D-AC73-8F191491438B}"/>
              </a:ext>
            </a:extLst>
          </p:cNvPr>
          <p:cNvSpPr txBox="1"/>
          <p:nvPr/>
        </p:nvSpPr>
        <p:spPr>
          <a:xfrm>
            <a:off x="7218707" y="2332666"/>
            <a:ext cx="193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Under the auspices of 3 Presbyterian synods in Malawi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F6B139-835E-2943-8177-BF448A8BDFD6}"/>
              </a:ext>
            </a:extLst>
          </p:cNvPr>
          <p:cNvSpPr txBox="1"/>
          <p:nvPr/>
        </p:nvSpPr>
        <p:spPr>
          <a:xfrm>
            <a:off x="7218707" y="463792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Uniting to form a country-wide Christian Medical Network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219112E9-D44B-B74E-A66D-DB43AFAEB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608" y="3071330"/>
            <a:ext cx="3789051" cy="3786670"/>
          </a:xfrm>
          <a:prstGeom prst="rect">
            <a:avLst/>
          </a:prstGeom>
        </p:spPr>
      </p:pic>
      <p:pic>
        <p:nvPicPr>
          <p:cNvPr id="22" name="Picture 21" descr="A person holding a baby&#10;&#10;Description automatically generated">
            <a:extLst>
              <a:ext uri="{FF2B5EF4-FFF2-40B4-BE49-F238E27FC236}">
                <a16:creationId xmlns:a16="http://schemas.microsoft.com/office/drawing/2014/main" id="{9C9DB013-C688-FD4B-8C1C-53908A13F1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7621"/>
            <a:ext cx="2630968" cy="35403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AAF69B-EF11-8047-A49B-6BDA25355AD0}"/>
              </a:ext>
            </a:extLst>
          </p:cNvPr>
          <p:cNvSpPr txBox="1"/>
          <p:nvPr/>
        </p:nvSpPr>
        <p:spPr>
          <a:xfrm>
            <a:off x="292080" y="1153377"/>
            <a:ext cx="6454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first-ever country-wide Christian medical network in Malawi will improve care, reduce costs, and make the ministries sustainable for the long-run. It is supported by </a:t>
            </a:r>
          </a:p>
          <a:p>
            <a:r>
              <a:rPr lang="en-US" dirty="0"/>
              <a:t>local medical and religious leaders, MBF, and 6 other medical mission-minded organizations. We need help to make it a lasting reality for the people of Malawi.</a:t>
            </a:r>
          </a:p>
        </p:txBody>
      </p:sp>
    </p:spTree>
    <p:extLst>
      <p:ext uri="{BB962C8B-B14F-4D97-AF65-F5344CB8AC3E}">
        <p14:creationId xmlns:p14="http://schemas.microsoft.com/office/powerpoint/2010/main" val="166920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roup of people gathered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91B3A612-AC7C-A249-A3E2-F0116B5059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50F080-F8AA-104F-94AD-CF8E4C5C6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PLAYLIST-CAPS" pitchFamily="2" charset="0"/>
              </a:rPr>
              <a:t>Help provide hope and healing </a:t>
            </a:r>
          </a:p>
          <a:p>
            <a:r>
              <a:rPr lang="en-US" b="0" dirty="0">
                <a:solidFill>
                  <a:schemeClr val="bg1"/>
                </a:solidFill>
                <a:latin typeface="PLAYLIST-CAPS" pitchFamily="2" charset="0"/>
              </a:rPr>
              <a:t>through medical mission</a:t>
            </a:r>
          </a:p>
        </p:txBody>
      </p:sp>
      <p:pic>
        <p:nvPicPr>
          <p:cNvPr id="6" name="Picture 5" descr="A black and white outline of a person's head&#10;&#10;Description automatically generated with low confidence">
            <a:extLst>
              <a:ext uri="{FF2B5EF4-FFF2-40B4-BE49-F238E27FC236}">
                <a16:creationId xmlns:a16="http://schemas.microsoft.com/office/drawing/2014/main" id="{33FDEDE6-2A66-324D-A129-FEB23F58B2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786" y="6109286"/>
            <a:ext cx="1446428" cy="5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8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BF">
      <a:dk1>
        <a:srgbClr val="000000"/>
      </a:dk1>
      <a:lt1>
        <a:srgbClr val="FFFFFF"/>
      </a:lt1>
      <a:dk2>
        <a:srgbClr val="44546A"/>
      </a:dk2>
      <a:lt2>
        <a:srgbClr val="E0D9D6"/>
      </a:lt2>
      <a:accent1>
        <a:srgbClr val="20B050"/>
      </a:accent1>
      <a:accent2>
        <a:srgbClr val="22384C"/>
      </a:accent2>
      <a:accent3>
        <a:srgbClr val="FFC21C"/>
      </a:accent3>
      <a:accent4>
        <a:srgbClr val="E3731A"/>
      </a:accent4>
      <a:accent5>
        <a:srgbClr val="D3304C"/>
      </a:accent5>
      <a:accent6>
        <a:srgbClr val="77265E"/>
      </a:accent6>
      <a:hlink>
        <a:srgbClr val="20B050"/>
      </a:hlink>
      <a:folHlink>
        <a:srgbClr val="004FB5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214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Avenir Light</vt:lpstr>
      <vt:lpstr>Calibri</vt:lpstr>
      <vt:lpstr>Lato</vt:lpstr>
      <vt:lpstr>Montserrat</vt:lpstr>
      <vt:lpstr>Montserrat Semi Bold</vt:lpstr>
      <vt:lpstr>Montserrat SemiBold</vt:lpstr>
      <vt:lpstr>PLAYLIST-CAPS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ilhamsyahvutra@outlook.com</dc:creator>
  <cp:lastModifiedBy>Donna Childress</cp:lastModifiedBy>
  <cp:revision>194</cp:revision>
  <dcterms:created xsi:type="dcterms:W3CDTF">2018-05-05T03:43:01Z</dcterms:created>
  <dcterms:modified xsi:type="dcterms:W3CDTF">2021-08-24T14:43:15Z</dcterms:modified>
</cp:coreProperties>
</file>