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sldIdLst>
    <p:sldId id="396" r:id="rId4"/>
    <p:sldId id="271" r:id="rId5"/>
    <p:sldId id="427" r:id="rId6"/>
    <p:sldId id="419" r:id="rId7"/>
    <p:sldId id="425" r:id="rId8"/>
    <p:sldId id="431" r:id="rId9"/>
    <p:sldId id="343" r:id="rId10"/>
    <p:sldId id="435" r:id="rId11"/>
    <p:sldId id="434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387" r:id="rId24"/>
    <p:sldId id="42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121" autoAdjust="0"/>
  </p:normalViewPr>
  <p:slideViewPr>
    <p:cSldViewPr snapToGrid="0">
      <p:cViewPr varScale="1">
        <p:scale>
          <a:sx n="87" d="100"/>
          <a:sy n="87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174B4-F6CD-402C-981A-C8843CDA8702}" type="datetimeFigureOut">
              <a:rPr lang="en-US" smtClean="0"/>
              <a:t>8/15/2019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737E8-5831-47FB-81E1-C86AB8E376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0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Work developed in collaboration with the 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54D21-E5AF-47F0-A881-4D5DD8FA52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35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>
                <a:solidFill>
                  <a:schemeClr val="tx1"/>
                </a:solidFill>
              </a:rPr>
              <a:t>Recognize “how things work” – and why</a:t>
            </a:r>
          </a:p>
          <a:p>
            <a:r>
              <a:rPr lang="en-US" altLang="en-US" sz="1200" dirty="0">
                <a:solidFill>
                  <a:schemeClr val="tx1"/>
                </a:solidFill>
              </a:rPr>
              <a:t>Know who is responsible  </a:t>
            </a:r>
          </a:p>
          <a:p>
            <a:r>
              <a:rPr lang="en-US" altLang="en-US" sz="1200" dirty="0">
                <a:solidFill>
                  <a:schemeClr val="tx1"/>
                </a:solidFill>
              </a:rPr>
              <a:t>Ensure transfer of correct information</a:t>
            </a:r>
          </a:p>
          <a:p>
            <a:r>
              <a:rPr lang="en-US" altLang="en-US" sz="1200" dirty="0">
                <a:solidFill>
                  <a:schemeClr val="tx1"/>
                </a:solidFill>
              </a:rPr>
              <a:t>Provide patient support to wellness—</a:t>
            </a:r>
          </a:p>
          <a:p>
            <a:r>
              <a:rPr lang="en-US" altLang="en-US" sz="1200" dirty="0">
                <a:solidFill>
                  <a:schemeClr val="tx1"/>
                </a:solidFill>
              </a:rPr>
              <a:t>Track referrals &amp; help resolve problems </a:t>
            </a:r>
          </a:p>
          <a:p>
            <a:r>
              <a:rPr lang="en-US" altLang="en-US" sz="1200" dirty="0">
                <a:solidFill>
                  <a:schemeClr val="tx1"/>
                </a:solidFill>
              </a:rPr>
              <a:t>Lead your Team  to excellent patient service</a:t>
            </a:r>
          </a:p>
          <a:p>
            <a:r>
              <a:rPr lang="en-US" altLang="en-US" sz="1200" dirty="0">
                <a:solidFill>
                  <a:schemeClr val="tx1"/>
                </a:solidFill>
              </a:rPr>
              <a:t>Help patients identify sources of service &amp; make appointments</a:t>
            </a:r>
            <a:endParaRPr lang="en-US" alt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737E8-5831-47FB-81E1-C86AB8E376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2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this needs to be accompanied by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737E8-5831-47FB-81E1-C86AB8E376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0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D0E2-D281-4870-96A3-803E8E887F3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878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Work developed in collaboration with the 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4D21-E5AF-47F0-A881-4D5DD8FA5287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ED0E2-D281-4870-96A3-803E8E887F33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18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01813-1F9D-475E-B227-7A61388C5F0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6CE-9792-4A87-AEE4-3C5CBEC042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8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FEC8A-0225-4FE0-A856-675CCB7343B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6CE-9792-4A87-AEE4-3C5CBEC042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3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4906-E9A4-4389-A75F-D883EB0E1C5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6CE-9792-4A87-AEE4-3C5CBEC042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9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49BD-C7C1-437B-8052-C0278BB68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57125-5A0A-4891-98A7-34695623E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5ADE6-93C5-4EC5-9A28-9FB7C8EB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3EC6-2F92-4B0A-ABE0-4DA9FAC6A962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528EE-A029-4E83-B12C-BA4C746E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40084-D6D2-4BA0-A027-9C66649A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980-8746-4F5C-91F2-75D73FA56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523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64B5-CDDC-4509-98A3-3DBEE7A5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88BCC-D757-4BCE-A413-54B5420B7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46D0-F4BF-4D9F-951A-E3D4A9A2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3EC6-2F92-4B0A-ABE0-4DA9FAC6A962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E5022-E0DA-4476-AAD5-969096F9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A97C5-C49A-413F-B610-C30E71EE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980-8746-4F5C-91F2-75D73FA56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374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1D1A-02C8-4D3C-8D63-F2AB24A8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480F8-CFFF-406F-8FE9-2A04262D7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AA451-C88B-4005-B08A-AB0321A9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3EC6-2F92-4B0A-ABE0-4DA9FAC6A962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5AF60-734B-4765-87AC-60E558E6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973F5-64D3-47A8-93B5-7C27DD56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980-8746-4F5C-91F2-75D73FA56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738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39251-6338-45F2-AF8A-02306105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25019-6DAB-48F9-B21C-4C9658058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34F30-E0CF-4206-BC94-8F13BE94F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A6166-4F71-44BA-AFC7-BC32B57E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3EC6-2F92-4B0A-ABE0-4DA9FAC6A962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5AB7E-A678-4BCA-95D6-BA2635FB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A0513-5D73-4607-9D30-FB8E9DBD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980-8746-4F5C-91F2-75D73FA56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176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6695A-8C53-4C3A-944F-063CA0EDC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25D76-1149-4E4E-AD0A-1730FD472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D1F3D-F3F7-42A4-809E-6A0FE5FCE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29256-9D30-4DE6-8CDF-92B0A0733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41E26-B4F0-4D18-9035-176258A68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F1B642-9417-4731-9BCC-4C756DDD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3EC6-2F92-4B0A-ABE0-4DA9FAC6A962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1BCF2-8EA8-4813-873F-AE41846F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DEAF6-009C-4B3D-84A2-0E09EA0B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980-8746-4F5C-91F2-75D73FA56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60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3521-27D0-48EC-A04D-C18E8166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31638-072E-4F6B-A65E-C6200B38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3EC6-2F92-4B0A-ABE0-4DA9FAC6A962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55243-F63F-41F3-AB48-C8B09D6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F51B2-B423-4368-AC80-827F65EC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980-8746-4F5C-91F2-75D73FA56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039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6DCDB-DE28-41AB-946B-3E5CA1B3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3EC6-2F92-4B0A-ABE0-4DA9FAC6A962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286341-C709-4C67-9FF5-7B46E12B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E006E-DAF7-4353-BE51-FC672D9A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980-8746-4F5C-91F2-75D73FA56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574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F406-7BF1-493B-9A3D-E1144333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66533-70FE-42EC-8E7D-8746093AE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B528C-F94C-4C07-A795-791072E5D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3E4CF-6AC4-4091-A966-3219A9799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3EC6-2F92-4B0A-ABE0-4DA9FAC6A962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71F95-AA4D-4942-95FD-A762E396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0230D-BD60-4831-90D6-21C84A681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980-8746-4F5C-91F2-75D73FA56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22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433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203864"/>
                </a:solidFill>
              </a:defRPr>
            </a:lvl1pPr>
            <a:lvl2pPr>
              <a:defRPr sz="1800">
                <a:solidFill>
                  <a:srgbClr val="203864"/>
                </a:solidFill>
              </a:defRPr>
            </a:lvl2pPr>
            <a:lvl3pPr>
              <a:defRPr sz="1600">
                <a:solidFill>
                  <a:srgbClr val="203864"/>
                </a:solidFill>
              </a:defRPr>
            </a:lvl3pPr>
            <a:lvl4pPr>
              <a:defRPr sz="1400">
                <a:solidFill>
                  <a:srgbClr val="203864"/>
                </a:solidFill>
              </a:defRPr>
            </a:lvl4pPr>
            <a:lvl5pPr>
              <a:defRPr sz="1200">
                <a:solidFill>
                  <a:srgbClr val="2038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8B93-63F7-4980-A8BB-C9A6C17CC9E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6CE-9792-4A87-AEE4-3C5CBEC042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12318561" cy="7334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24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7072-2130-4710-9E4A-B038CC60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F2E503-59C3-413B-A742-019439816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42243-DD8B-45DA-9338-FE2B3CCA5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296F6-EA60-4F1E-89E4-B7F4ED07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3EC6-2F92-4B0A-ABE0-4DA9FAC6A962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358D4-00D3-47FF-A988-46686D94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153D8-F9E0-4DEE-80F7-12B60464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980-8746-4F5C-91F2-75D73FA56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43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CB68-CBC7-4D10-9A09-E3EFF6C3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0ADA6-DC6D-43DD-A8FF-121715DA3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1E66B-92B2-4292-97D9-4A759C80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3EC6-2F92-4B0A-ABE0-4DA9FAC6A962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E12CB-F5A3-4359-812B-8C60E6ED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549ED-D79C-4975-B238-8C450CEF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980-8746-4F5C-91F2-75D73FA56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535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D70ABD-2253-4EAA-BEC6-5D3DC1B24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9B7BE-FC8C-4605-9CE6-ED33BF72C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D5A99-36E7-4C3D-B989-A05A0DB46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3EC6-2F92-4B0A-ABE0-4DA9FAC6A962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EA5E2-8913-4D15-B486-B7A797AF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D5C8B-E9F2-421C-A530-81C484D3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E980-8746-4F5C-91F2-75D73FA56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969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CB63-4E8D-44E6-90F8-DC03DBAF137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00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0284-3C36-4C82-A42B-E258FB88DD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65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BB52-89B4-4BAA-8239-9D924C67B4F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5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8F89-5226-4200-9788-764AF5C7C00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48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822-F460-4C1D-B199-FA39488C6A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6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DDC8-235F-4618-964E-989836DF3F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99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6FD1-20CD-47C2-9FF5-CA614039493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5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5AA5-28A5-4603-BA96-D1B7F70D4A3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6CE-9792-4A87-AEE4-3C5CBEC042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48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CD82-7C5E-4BA7-B274-19C65106F3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50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6913-BB50-4F8C-9F4F-0C529C23038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1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FFA76-4B25-4076-B81B-04E8B18457C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20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FDDA-83BF-46DE-AD5A-2C809A207B6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2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14220-DACC-44E9-B820-0C7C80900AF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6CE-9792-4A87-AEE4-3C5CBEC042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4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09F-0F60-4AB7-83E9-137745D23A3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6CE-9792-4A87-AEE4-3C5CBEC042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0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6B20-0AA6-4797-8328-2521638DD9B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6CE-9792-4A87-AEE4-3C5CBEC042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2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51B5-C86D-47E0-B69E-BF4941AEC04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6CE-9792-4A87-AEE4-3C5CBEC042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5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4D2B-7439-454F-B666-1D63B18D7A6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6CE-9792-4A87-AEE4-3C5CBEC042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2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F3F0-F353-4D78-A68C-6B1024189EA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766CE-9792-4A87-AEE4-3C5CBEC042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9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768E-73AD-4AFE-8BEE-3592EC1A611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766CE-9792-4A87-AEE4-3C5CBEC0422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8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9F5A0-36AB-4E84-B5F7-D11BEC31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DCF4B-DC17-4591-9B82-49799F9D1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4B5A3-02E8-4D31-B556-4EC0C93E6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B3EC6-2F92-4B0A-ABE0-4DA9FAC6A962}" type="datetimeFigureOut">
              <a:rPr lang="en-GB" smtClean="0"/>
              <a:t>15/08/2019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F18CC-47F3-43CA-8619-F66871173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F8F95-7168-4F25-BDFC-E106C5656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E980-8746-4F5C-91F2-75D73FA56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05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9EC8-B476-403E-B865-E892C91DF7C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15/08/2019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3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249383"/>
            <a:ext cx="12192000" cy="168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1" y="1550964"/>
            <a:ext cx="10574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black"/>
                </a:solidFill>
                <a:latin typeface="Georgia Pro Cond Light" panose="02040306050405020303" pitchFamily="18" charset="0"/>
                <a:cs typeface="Arial" panose="020B0604020202020204" pitchFamily="34" charset="0"/>
              </a:rPr>
              <a:t>Raising the profile of nurses in LMIC settings through research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 Pro Cond Light" panose="02040306050405020303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2" descr="kemri wellcome trust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6216" y="0"/>
            <a:ext cx="4514708" cy="5420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0" y="5380134"/>
            <a:ext cx="12192000" cy="1477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7" y="-257619"/>
            <a:ext cx="1480556" cy="1064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13" y="5609106"/>
            <a:ext cx="1681204" cy="1112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431" y="5769075"/>
            <a:ext cx="1287132" cy="9278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357" y="5901480"/>
            <a:ext cx="1807819" cy="542346"/>
          </a:xfrm>
          <a:prstGeom prst="rect">
            <a:avLst/>
          </a:prstGeom>
        </p:spPr>
      </p:pic>
      <p:pic>
        <p:nvPicPr>
          <p:cNvPr id="16" name="Picture 15" descr="Oxford-logo.jpg"/>
          <p:cNvPicPr>
            <a:picLocks noChangeAspect="1"/>
          </p:cNvPicPr>
          <p:nvPr/>
        </p:nvPicPr>
        <p:blipFill rotWithShape="1">
          <a:blip r:embed="rId8" cstate="print"/>
          <a:srcRect t="-1" b="-213"/>
          <a:stretch/>
        </p:blipFill>
        <p:spPr>
          <a:xfrm>
            <a:off x="0" y="-209483"/>
            <a:ext cx="2761731" cy="85103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832" y="5425511"/>
            <a:ext cx="1381000" cy="1387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5871" y="4504295"/>
            <a:ext cx="4724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eorgia Pro Cond Light" panose="02040306050405020303" pitchFamily="18" charset="0"/>
                <a:ea typeface="+mn-ea"/>
                <a:cs typeface="+mn-cs"/>
              </a:rPr>
              <a:t>David Gathara, PhD, 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BC5A1-5E89-4600-A2B5-6AA2BF6D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EC6B5-02D7-4676-A435-508F99A35A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9CC320-20DE-42B4-B713-B14026323C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0572" y="5561889"/>
            <a:ext cx="1320352" cy="1114355"/>
          </a:xfrm>
          <a:prstGeom prst="rect">
            <a:avLst/>
          </a:prstGeom>
        </p:spPr>
      </p:pic>
      <p:pic>
        <p:nvPicPr>
          <p:cNvPr id="1026" name="Picture 1" descr="Logo English 28 Rays">
            <a:extLst>
              <a:ext uri="{FF2B5EF4-FFF2-40B4-BE49-F238E27FC236}">
                <a16:creationId xmlns:a16="http://schemas.microsoft.com/office/drawing/2014/main" id="{F61A2A43-A000-45CC-A57D-8018F047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52" y="5826669"/>
            <a:ext cx="1659818" cy="81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790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4726-CE07-460A-ADE9-427AD95D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F7F68-C77D-4792-ABC9-C794251E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6525"/>
            <a:ext cx="6797843" cy="1739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DB9D8F-587C-4630-B5B9-288C00C9E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962987"/>
            <a:ext cx="6797843" cy="475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0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249383"/>
            <a:ext cx="12192000" cy="1687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6239" y="1478424"/>
            <a:ext cx="1057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Georgia Pro Cond Light" panose="02040306050405020303" pitchFamily="18" charset="0"/>
                <a:cs typeface="Arial" panose="020B0604020202020204" pitchFamily="34" charset="0"/>
              </a:rPr>
              <a:t>The impossible job of nursing</a:t>
            </a:r>
          </a:p>
        </p:txBody>
      </p:sp>
      <p:pic>
        <p:nvPicPr>
          <p:cNvPr id="9" name="Picture 2" descr="kemri wellcome trust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6216" y="0"/>
            <a:ext cx="4514708" cy="5420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0" y="5380134"/>
            <a:ext cx="12192000" cy="1477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7" y="-257619"/>
            <a:ext cx="1480556" cy="1064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13" y="5609106"/>
            <a:ext cx="1681204" cy="1112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431" y="5769075"/>
            <a:ext cx="1287132" cy="9278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357" y="5901480"/>
            <a:ext cx="1807819" cy="542346"/>
          </a:xfrm>
          <a:prstGeom prst="rect">
            <a:avLst/>
          </a:prstGeom>
        </p:spPr>
      </p:pic>
      <p:pic>
        <p:nvPicPr>
          <p:cNvPr id="16" name="Picture 15" descr="Oxford-logo.jpg"/>
          <p:cNvPicPr>
            <a:picLocks noChangeAspect="1"/>
          </p:cNvPicPr>
          <p:nvPr/>
        </p:nvPicPr>
        <p:blipFill rotWithShape="1">
          <a:blip r:embed="rId8" cstate="print"/>
          <a:srcRect t="-1" b="-213"/>
          <a:stretch/>
        </p:blipFill>
        <p:spPr>
          <a:xfrm>
            <a:off x="0" y="-209483"/>
            <a:ext cx="2761731" cy="85103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832" y="5425511"/>
            <a:ext cx="1381000" cy="1387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1200" y="3895972"/>
            <a:ext cx="4724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 Pro Cond Light" panose="02040306050405020303" pitchFamily="18" charset="0"/>
              </a:rPr>
              <a:t>Dr. Jacinta Nzinga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 Pro Cond Light" panose="02040306050405020303" pitchFamily="18" charset="0"/>
              </a:rPr>
              <a:t>Post-Doctoral Researcher</a:t>
            </a:r>
          </a:p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 Pro Cond Light" panose="02040306050405020303" pitchFamily="18" charset="0"/>
              </a:rPr>
              <a:t>KEMRI -Wellcome 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BC5A1-5E89-4600-A2B5-6AA2BF6D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C6B5-02D7-4676-A435-508F99A35A5A}" type="slidenum">
              <a:rPr lang="en-US" smtClean="0"/>
              <a:t>11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9CC320-20DE-42B4-B713-B14026323C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0572" y="5561889"/>
            <a:ext cx="1320352" cy="1114355"/>
          </a:xfrm>
          <a:prstGeom prst="rect">
            <a:avLst/>
          </a:prstGeom>
        </p:spPr>
      </p:pic>
      <p:pic>
        <p:nvPicPr>
          <p:cNvPr id="1026" name="Picture 1" descr="Logo English 28 Rays">
            <a:extLst>
              <a:ext uri="{FF2B5EF4-FFF2-40B4-BE49-F238E27FC236}">
                <a16:creationId xmlns:a16="http://schemas.microsoft.com/office/drawing/2014/main" id="{F61A2A43-A000-45CC-A57D-8018F047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52" y="5826669"/>
            <a:ext cx="1659818" cy="81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18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31" y="302824"/>
            <a:ext cx="8010415" cy="647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6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3" y="1211811"/>
            <a:ext cx="5232400" cy="531368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872480" y="436880"/>
          <a:ext cx="5913120" cy="616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3120">
                  <a:extLst>
                    <a:ext uri="{9D8B030D-6E8A-4147-A177-3AD203B41FA5}">
                      <a16:colId xmlns:a16="http://schemas.microsoft.com/office/drawing/2014/main" val="444238582"/>
                    </a:ext>
                  </a:extLst>
                </a:gridCol>
              </a:tblGrid>
              <a:tr h="1861896">
                <a:tc>
                  <a:txBody>
                    <a:bodyPr/>
                    <a:lstStyle/>
                    <a:p>
                      <a:r>
                        <a:rPr lang="en-GB" sz="1900" dirty="0">
                          <a:solidFill>
                            <a:schemeClr val="tx1"/>
                          </a:solidFill>
                          <a:latin typeface="Georgia Pro Cond Light" panose="02040306050405020303" pitchFamily="18" charset="0"/>
                        </a:rPr>
                        <a:t>Basic issues </a:t>
                      </a:r>
                    </a:p>
                    <a:p>
                      <a:r>
                        <a:rPr lang="en-GB" sz="1900" b="0" i="0" u="none" strike="noStrike" kern="1200" baseline="0" dirty="0">
                          <a:solidFill>
                            <a:schemeClr val="tx1"/>
                          </a:solidFill>
                          <a:latin typeface="Georgia Pro Cond Light" panose="02040306050405020303" pitchFamily="18" charset="0"/>
                          <a:ea typeface="+mn-ea"/>
                          <a:cs typeface="+mn-cs"/>
                        </a:rPr>
                        <a:t>Numbers of nursing staff available, Ratios and</a:t>
                      </a:r>
                    </a:p>
                    <a:p>
                      <a:r>
                        <a:rPr lang="en-GB" sz="1900" b="0" i="0" u="none" strike="noStrike" kern="1200" baseline="0" dirty="0">
                          <a:solidFill>
                            <a:schemeClr val="tx1"/>
                          </a:solidFill>
                          <a:latin typeface="Georgia Pro Cond Light" panose="02040306050405020303" pitchFamily="18" charset="0"/>
                          <a:ea typeface="+mn-ea"/>
                          <a:cs typeface="+mn-cs"/>
                        </a:rPr>
                        <a:t>Material shortages; drug and failing equipment and facilities</a:t>
                      </a:r>
                    </a:p>
                    <a:p>
                      <a:r>
                        <a:rPr lang="en-GB" sz="1900" b="0" i="0" u="none" strike="noStrike" kern="1200" baseline="0" dirty="0">
                          <a:solidFill>
                            <a:schemeClr val="tx1"/>
                          </a:solidFill>
                          <a:latin typeface="Georgia Pro Cond Light" panose="02040306050405020303" pitchFamily="18" charset="0"/>
                          <a:ea typeface="+mn-ea"/>
                          <a:cs typeface="+mn-cs"/>
                        </a:rPr>
                        <a:t>Commuting times; busy personal lives; </a:t>
                      </a:r>
                    </a:p>
                    <a:p>
                      <a:r>
                        <a:rPr lang="en-GB" sz="1900" b="0" i="0" u="none" strike="noStrike" kern="1200" baseline="0" dirty="0">
                          <a:solidFill>
                            <a:schemeClr val="tx1"/>
                          </a:solidFill>
                          <a:latin typeface="Georgia Pro Cond Light" panose="02040306050405020303" pitchFamily="18" charset="0"/>
                          <a:ea typeface="+mn-ea"/>
                          <a:cs typeface="+mn-cs"/>
                        </a:rPr>
                        <a:t>Second jobs and education</a:t>
                      </a:r>
                      <a:endParaRPr lang="en-GB" sz="1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228468"/>
                  </a:ext>
                </a:extLst>
              </a:tr>
              <a:tr h="1994698">
                <a:tc>
                  <a:txBody>
                    <a:bodyPr/>
                    <a:lstStyle/>
                    <a:p>
                      <a:r>
                        <a:rPr lang="en-GB" sz="1900" b="1" dirty="0">
                          <a:latin typeface="Georgia Pro Cond Light" panose="02040306050405020303" pitchFamily="18" charset="0"/>
                        </a:rPr>
                        <a:t>Meso</a:t>
                      </a:r>
                      <a:r>
                        <a:rPr lang="en-GB" sz="1900" b="1" baseline="0" dirty="0">
                          <a:latin typeface="Georgia Pro Cond Light" panose="02040306050405020303" pitchFamily="18" charset="0"/>
                        </a:rPr>
                        <a:t> issues</a:t>
                      </a:r>
                    </a:p>
                    <a:p>
                      <a:r>
                        <a:rPr lang="en-GB" sz="1900" b="0" i="0" u="none" strike="noStrike" kern="1200" baseline="0" dirty="0">
                          <a:solidFill>
                            <a:schemeClr val="dk1"/>
                          </a:solidFill>
                          <a:latin typeface="Georgia Pro Cond Light" panose="02040306050405020303" pitchFamily="18" charset="0"/>
                          <a:ea typeface="+mn-ea"/>
                          <a:cs typeface="+mn-cs"/>
                        </a:rPr>
                        <a:t>Secondary issues create additional opportunities for failure. Poor HRH management, supervision and accountability,</a:t>
                      </a:r>
                    </a:p>
                    <a:p>
                      <a:r>
                        <a:rPr lang="en-GB" sz="1900" b="0" i="0" u="none" strike="noStrike" kern="1200" baseline="0" dirty="0">
                          <a:solidFill>
                            <a:schemeClr val="dk1"/>
                          </a:solidFill>
                          <a:latin typeface="Georgia Pro Cond Light" panose="02040306050405020303" pitchFamily="18" charset="0"/>
                          <a:ea typeface="+mn-ea"/>
                          <a:cs typeface="+mn-cs"/>
                        </a:rPr>
                        <a:t>Scandals and poor reputation and morale; </a:t>
                      </a:r>
                    </a:p>
                    <a:p>
                      <a:r>
                        <a:rPr lang="en-GB" sz="1900" b="0" i="0" u="none" strike="noStrike" kern="1200" baseline="0" dirty="0">
                          <a:solidFill>
                            <a:schemeClr val="dk1"/>
                          </a:solidFill>
                          <a:latin typeface="Georgia Pro Cond Light" panose="02040306050405020303" pitchFamily="18" charset="0"/>
                          <a:ea typeface="+mn-ea"/>
                          <a:cs typeface="+mn-cs"/>
                        </a:rPr>
                        <a:t>Policy implementation and regulatory functions </a:t>
                      </a:r>
                      <a:endParaRPr lang="en-GB" sz="1900" b="1" dirty="0">
                        <a:latin typeface="Georgia Pro Cond Light" panose="02040306050405020303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081291"/>
                  </a:ext>
                </a:extLst>
              </a:tr>
              <a:tr h="2310526">
                <a:tc>
                  <a:txBody>
                    <a:bodyPr/>
                    <a:lstStyle/>
                    <a:p>
                      <a:r>
                        <a:rPr lang="en-GB" sz="1900" b="1" dirty="0">
                          <a:latin typeface="Georgia Pro Cond Light" panose="02040306050405020303" pitchFamily="18" charset="0"/>
                        </a:rPr>
                        <a:t>Nurse Identity</a:t>
                      </a:r>
                    </a:p>
                    <a:p>
                      <a:r>
                        <a:rPr lang="en-GB" sz="1900" b="0" i="0" u="none" strike="noStrike" kern="1200" baseline="0" dirty="0">
                          <a:solidFill>
                            <a:schemeClr val="dk1"/>
                          </a:solidFill>
                          <a:latin typeface="Georgia Pro Cond Light" panose="02040306050405020303" pitchFamily="18" charset="0"/>
                          <a:ea typeface="+mn-ea"/>
                          <a:cs typeface="+mn-cs"/>
                        </a:rPr>
                        <a:t>Nursing identity is at the core of the issue-Cannot</a:t>
                      </a:r>
                    </a:p>
                    <a:p>
                      <a:r>
                        <a:rPr lang="en-GB" sz="1900" b="0" i="0" u="none" strike="noStrike" kern="1200" baseline="0" dirty="0">
                          <a:solidFill>
                            <a:schemeClr val="dk1"/>
                          </a:solidFill>
                          <a:latin typeface="Georgia Pro Cond Light" panose="02040306050405020303" pitchFamily="18" charset="0"/>
                          <a:ea typeface="+mn-ea"/>
                          <a:cs typeface="+mn-cs"/>
                        </a:rPr>
                        <a:t>be addressed without interventions that target the basic</a:t>
                      </a:r>
                    </a:p>
                    <a:p>
                      <a:r>
                        <a:rPr lang="en-GB" sz="1900" b="0" i="0" u="none" strike="noStrike" kern="1200" baseline="0" dirty="0">
                          <a:solidFill>
                            <a:schemeClr val="dk1"/>
                          </a:solidFill>
                          <a:latin typeface="Georgia Pro Cond Light" panose="02040306050405020303" pitchFamily="18" charset="0"/>
                          <a:ea typeface="+mn-ea"/>
                          <a:cs typeface="+mn-cs"/>
                        </a:rPr>
                        <a:t>and Meso issues. </a:t>
                      </a:r>
                    </a:p>
                    <a:p>
                      <a:r>
                        <a:rPr lang="en-GB" sz="1900" b="0" i="0" u="none" strike="noStrike" kern="1200" baseline="0" dirty="0">
                          <a:solidFill>
                            <a:schemeClr val="dk1"/>
                          </a:solidFill>
                          <a:latin typeface="Georgia Pro Cond Light" panose="02040306050405020303" pitchFamily="18" charset="0"/>
                          <a:ea typeface="+mn-ea"/>
                          <a:cs typeface="+mn-cs"/>
                        </a:rPr>
                        <a:t>Nursing ID, professional profiling and routines e.g. subconscious triage  allow nurses to cope, but are themselves problematic and constitute barriers to care</a:t>
                      </a:r>
                      <a:endParaRPr lang="en-GB" sz="1900" b="1" dirty="0">
                        <a:latin typeface="Georgia Pro Cond Light" panose="02040306050405020303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83085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FF7D91D-F2BA-4528-B8BD-1B5B94CF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88" y="318944"/>
            <a:ext cx="5433291" cy="71553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Georgia Pro Light" panose="02040302050405020303" pitchFamily="18" charset="0"/>
              </a:rPr>
              <a:t>Issues influencing nursing practice </a:t>
            </a:r>
            <a:endParaRPr lang="en-GB" sz="3600" b="1" dirty="0">
              <a:latin typeface="Georgia Pro Light" panose="020403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2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969" y="3327816"/>
            <a:ext cx="5071048" cy="3197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914401"/>
            <a:ext cx="5426439" cy="44370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9823" y="471056"/>
            <a:ext cx="596608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latin typeface="Georgia Pro Light" panose="02040302050405020303" pitchFamily="18" charset="0"/>
              </a:rPr>
              <a:t>Basic stresses</a:t>
            </a:r>
          </a:p>
          <a:p>
            <a:endParaRPr lang="en-GB" dirty="0">
              <a:latin typeface="Georgia Pro Light" panose="020403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eorgia Pro Light" panose="02040302050405020303" pitchFamily="18" charset="0"/>
              </a:rPr>
              <a:t>Material and drug shortages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Georgia Pro Light" panose="02040302050405020303" pitchFamily="18" charset="0"/>
              </a:rPr>
              <a:t>HR shortages –low nurse: patient ratio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400799" y="56273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eorgia Pro Light" panose="02040302050405020303" pitchFamily="18" charset="0"/>
              </a:rPr>
              <a:t>Poor and delayed salaries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eorgia Pro Light" panose="02040302050405020303" pitchFamily="18" charset="0"/>
              </a:rPr>
              <a:t>‘Moon-lighting’-locums </a:t>
            </a:r>
          </a:p>
        </p:txBody>
      </p:sp>
    </p:spTree>
    <p:extLst>
      <p:ext uri="{BB962C8B-B14F-4D97-AF65-F5344CB8AC3E}">
        <p14:creationId xmlns:p14="http://schemas.microsoft.com/office/powerpoint/2010/main" val="365264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128395"/>
          </a:xfrm>
        </p:spPr>
        <p:txBody>
          <a:bodyPr/>
          <a:lstStyle/>
          <a:p>
            <a:r>
              <a:rPr lang="en-GB" b="1" dirty="0">
                <a:latin typeface="Georgia Pro Light" panose="02040302050405020303" pitchFamily="18" charset="0"/>
              </a:rPr>
              <a:t>Meso level issues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240"/>
            <a:ext cx="10515600" cy="5140960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Georgia Pro Light" panose="02040302050405020303" pitchFamily="18" charset="0"/>
              </a:rPr>
              <a:t>Role clarity &amp; task allocation 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Georgia Pro Light" panose="02040302050405020303" pitchFamily="18" charset="0"/>
              </a:rPr>
              <a:t>Trained staff not working in an appropriate area –frequent rotations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Georgia Pro Light" panose="02040302050405020303" pitchFamily="18" charset="0"/>
              </a:rPr>
              <a:t>Huge amount of documentation vs time for clinical work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dirty="0">
                <a:latin typeface="Georgia Pro Light" panose="02040302050405020303" pitchFamily="18" charset="0"/>
              </a:rPr>
              <a:t>Lack of ‘realistic’ training to match desperate working conditions </a:t>
            </a:r>
          </a:p>
          <a:p>
            <a:endParaRPr lang="en-GB" dirty="0">
              <a:latin typeface="Georgia Pro Light" panose="02040302050405020303" pitchFamily="18" charset="0"/>
            </a:endParaRPr>
          </a:p>
          <a:p>
            <a:r>
              <a:rPr lang="en-GB" dirty="0">
                <a:latin typeface="Georgia Pro Light" panose="02040302050405020303" pitchFamily="18" charset="0"/>
              </a:rPr>
              <a:t>HRM considerations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Georgia Pro Light" panose="02040302050405020303" pitchFamily="18" charset="0"/>
              </a:rPr>
              <a:t>General HRM issues-staffing norms and deployment practices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prstClr val="black"/>
                </a:solidFill>
                <a:latin typeface="Georgia Pro Light" panose="02040302050405020303" pitchFamily="18" charset="0"/>
              </a:rPr>
              <a:t>Current supervision, accountability and regulatory arrangements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Georgia Pro Light" panose="02040302050405020303" pitchFamily="18" charset="0"/>
              </a:rPr>
              <a:t>Policy issues-Nursing standards</a:t>
            </a:r>
          </a:p>
          <a:p>
            <a:pPr marL="457200" lvl="1" indent="0">
              <a:buNone/>
            </a:pPr>
            <a:endParaRPr lang="en-GB" sz="2000" dirty="0">
              <a:latin typeface="Georgia Pro Light" panose="02040302050405020303" pitchFamily="18" charset="0"/>
            </a:endParaRPr>
          </a:p>
          <a:p>
            <a:r>
              <a:rPr lang="en-GB" dirty="0">
                <a:latin typeface="Georgia Pro Light" panose="02040302050405020303" pitchFamily="18" charset="0"/>
              </a:rPr>
              <a:t>Low morale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Georgia Pro Light" panose="02040302050405020303" pitchFamily="18" charset="0"/>
              </a:rPr>
              <a:t>Blame culture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Georgia Pro Light" panose="02040302050405020303" pitchFamily="18" charset="0"/>
              </a:rPr>
              <a:t>Focus on scandals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Georgia Pro Light" panose="02040302050405020303" pitchFamily="18" charset="0"/>
              </a:rPr>
              <a:t>Lack of agency and sense of helplessness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>
              <a:latin typeface="Georgia Pro Light" panose="020403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>
              <a:solidFill>
                <a:prstClr val="black"/>
              </a:solidFill>
              <a:latin typeface="Georgia Pro Light" panose="020403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>
              <a:solidFill>
                <a:prstClr val="black"/>
              </a:solidFill>
              <a:latin typeface="Georgia Pro Light" panose="020403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2000" dirty="0">
              <a:latin typeface="Georgia Pro Light" panose="020403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latin typeface="Georgia Pro Light" panose="020403020504050203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latin typeface="Georgia Pro Light" panose="02040302050405020303" pitchFamily="18" charset="0"/>
            </a:endParaRPr>
          </a:p>
          <a:p>
            <a:endParaRPr lang="en-GB" dirty="0">
              <a:latin typeface="Georgia Pro Light" panose="02040302050405020303" pitchFamily="18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754" y="876092"/>
            <a:ext cx="2743199" cy="54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61" y="195118"/>
            <a:ext cx="8379875" cy="1165331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Georgia Pro Cond Light" panose="02040306050405020303" pitchFamily="18" charset="0"/>
              </a:rPr>
              <a:t>Identity issues… from our past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760" y="1256722"/>
            <a:ext cx="5765985" cy="48854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600" dirty="0">
                <a:latin typeface="Georgia Pro Cond Light" panose="02040306050405020303" pitchFamily="18" charset="0"/>
              </a:rPr>
              <a:t>There appeared to be a hierarchy practice when it came to delegation e.g. junior nurses did not delegate to others unless advised by the more senior and experienced nurses </a:t>
            </a:r>
          </a:p>
          <a:p>
            <a:pPr>
              <a:lnSpc>
                <a:spcPct val="150000"/>
              </a:lnSpc>
            </a:pPr>
            <a:r>
              <a:rPr lang="en-GB" sz="2600" dirty="0">
                <a:latin typeface="Georgia Pro Cond Light" panose="02040306050405020303" pitchFamily="18" charset="0"/>
              </a:rPr>
              <a:t>Nurses agnostic about T/S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900" dirty="0">
                <a:latin typeface="Georgia Pro Cond Light" panose="02040306050405020303" pitchFamily="18" charset="0"/>
              </a:rPr>
              <a:t>Questions around what competencies new cadre would have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prstClr val="black"/>
                </a:solidFill>
                <a:latin typeface="Georgia Pro Cond Light" panose="02040306050405020303" pitchFamily="18" charset="0"/>
              </a:rPr>
              <a:t>Skepticism on whether task sharing would mean more supervision and therefore an additional responsibility to nurses</a:t>
            </a:r>
            <a:endParaRPr lang="en-GB" sz="1900" dirty="0">
              <a:solidFill>
                <a:prstClr val="black"/>
              </a:solidFill>
              <a:latin typeface="Georgia Pro Cond Light" panose="02040306050405020303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900" dirty="0">
                <a:latin typeface="Georgia Pro Cond Light" panose="02040306050405020303" pitchFamily="18" charset="0"/>
              </a:rPr>
              <a:t>Fear that new cadre would be working beyond their scope of practice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900" dirty="0">
                <a:latin typeface="Georgia Pro Cond Light" panose="02040306050405020303" pitchFamily="18" charset="0"/>
              </a:rPr>
              <a:t>Avoidance of ‘nurse’ in the title of any TS position with a preference for ‘patient assistant’, ‘healthcare assistant’ etc.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1900" dirty="0">
              <a:latin typeface="Georgia Pro Cond Light" panose="02040306050405020303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sz="2000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1800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1800" dirty="0">
              <a:latin typeface="Century Gothic" panose="020B0502020202020204" pitchFamily="34" charset="0"/>
            </a:endParaRPr>
          </a:p>
        </p:txBody>
      </p:sp>
      <p:pic>
        <p:nvPicPr>
          <p:cNvPr id="6" name="Picture 2" descr="Image result for nurse professi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764" y="378691"/>
            <a:ext cx="1884218" cy="300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488964-9428-4E45-BE19-D3E942A9A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6" r="5496"/>
          <a:stretch/>
        </p:blipFill>
        <p:spPr>
          <a:xfrm>
            <a:off x="6502400" y="3437717"/>
            <a:ext cx="5357091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33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0CF2-234D-46D2-A169-4639E111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r>
              <a:rPr lang="en-GB" b="1" dirty="0">
                <a:latin typeface="Georgia Pro Cond Light" panose="02040306050405020303" pitchFamily="18" charset="0"/>
              </a:rPr>
              <a:t>Our research focus going forward…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89C6-B577-45C7-A756-919058957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492"/>
            <a:ext cx="10515600" cy="5006109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latin typeface="Georgia Pro Cond Light" panose="02040306050405020303" pitchFamily="18" charset="0"/>
              </a:rPr>
              <a:t>Professional identities of nursing-understanding shared meanings of “who we are collectively”.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latin typeface="Georgia Pro Cond Light" panose="02040306050405020303" pitchFamily="18" charset="0"/>
              </a:rPr>
              <a:t>The existence of a shared identity provides a useful frame for interpreting  nursing work activities and their agency in decision making.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latin typeface="Georgia Pro Cond Light" panose="02040306050405020303" pitchFamily="18" charset="0"/>
              </a:rPr>
              <a:t>Encourages the investigation of the actual behavior of nurses and how this influences outcomes rather than considering roles as formulated intentions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>
              <a:latin typeface="Georgia Pro Cond Light" panose="02040306050405020303" pitchFamily="18" charset="0"/>
            </a:endParaRPr>
          </a:p>
          <a:p>
            <a:r>
              <a:rPr lang="en-GB" b="1" dirty="0">
                <a:latin typeface="Georgia Pro Cond Light" panose="02040306050405020303" pitchFamily="18" charset="0"/>
              </a:rPr>
              <a:t>Linking nursing identity to the role of nursing in leadership and management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latin typeface="Georgia Pro Cond Light" panose="02040306050405020303" pitchFamily="18" charset="0"/>
              </a:rPr>
              <a:t>Identify and position nursing leadership strategically in organizational structures at all levels of the health system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latin typeface="Georgia Pro Cond Light" panose="02040306050405020303" pitchFamily="18" charset="0"/>
              </a:rPr>
              <a:t>Increased growth of leadership numbers of nurses involved in academic issues pertaining to health and nursing</a:t>
            </a:r>
          </a:p>
          <a:p>
            <a:pPr marL="457200" lvl="1" indent="0">
              <a:buNone/>
            </a:pPr>
            <a:endParaRPr lang="en-GB" dirty="0">
              <a:latin typeface="Georgia Pro Cond Light" panose="02040306050405020303" pitchFamily="18" charset="0"/>
            </a:endParaRPr>
          </a:p>
          <a:p>
            <a:r>
              <a:rPr lang="en-GB" b="1" dirty="0">
                <a:latin typeface="Georgia Pro Cond Light" panose="02040306050405020303" pitchFamily="18" charset="0"/>
              </a:rPr>
              <a:t>Examining nursing well-being at work (</a:t>
            </a:r>
            <a:r>
              <a:rPr lang="en-GB" b="1" i="1" dirty="0">
                <a:latin typeface="Georgia Pro Cond Light" panose="02040306050405020303" pitchFamily="18" charset="0"/>
              </a:rPr>
              <a:t>with colleagues in Makerere and Lira</a:t>
            </a:r>
            <a:r>
              <a:rPr lang="en-GB" b="1" dirty="0">
                <a:latin typeface="Georgia Pro Cond Light" panose="02040306050405020303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latin typeface="Georgia Pro Cond Light" panose="02040306050405020303" pitchFamily="18" charset="0"/>
              </a:rPr>
              <a:t>To understand the relationship between engagement and wellbeing/health perceptions in the health context and in the wider workforce</a:t>
            </a:r>
          </a:p>
          <a:p>
            <a:endParaRPr lang="en-GB" dirty="0">
              <a:latin typeface="Georgia Pro Cond Light" panose="02040306050405020303" pitchFamily="18" charset="0"/>
            </a:endParaRPr>
          </a:p>
          <a:p>
            <a:endParaRPr lang="en-GB" dirty="0">
              <a:latin typeface="Georgia Pro Cond Light" panose="020403060504050203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526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C1A9-EE7E-46FD-99C1-2FE61EE8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229"/>
          </a:xfrm>
        </p:spPr>
        <p:txBody>
          <a:bodyPr>
            <a:normAutofit/>
          </a:bodyPr>
          <a:lstStyle/>
          <a:p>
            <a:r>
              <a:rPr lang="en-GB" b="1" dirty="0">
                <a:latin typeface="Georgia Pro Cond Light" panose="02040306050405020303" pitchFamily="18" charset="0"/>
              </a:rPr>
              <a:t>Nursing identity in leadership and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F96B5-EFC1-4ECB-8C98-2D337E92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647" y="1516354"/>
            <a:ext cx="4279208" cy="50784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GB" sz="2000" dirty="0">
              <a:latin typeface="Georgia Pro Cond Light" panose="02040306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Georgia Pro Cond Light" panose="02040306050405020303" pitchFamily="18" charset="0"/>
              </a:rPr>
              <a:t>How nursing  socialization        their professional identity            the ability of nurses to mobilize power and authority within the health care system.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Georgia Pro Cond Light" panose="02040306050405020303" pitchFamily="18" charset="0"/>
            </a:endParaRPr>
          </a:p>
          <a:p>
            <a:pPr lvl="0"/>
            <a:r>
              <a:rPr lang="en-GB" sz="2000" dirty="0">
                <a:solidFill>
                  <a:prstClr val="black"/>
                </a:solidFill>
                <a:latin typeface="Georgia Pro Cond Light" panose="02040306050405020303" pitchFamily="18" charset="0"/>
              </a:rPr>
              <a:t>We will explore nurses' professional identity and leadership role and their influence in practice at national, county and hospital levels through; 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prstClr val="black"/>
                </a:solidFill>
                <a:latin typeface="Georgia Pro Cond Light" panose="02040306050405020303" pitchFamily="18" charset="0"/>
              </a:rPr>
              <a:t>ethnography, interviews with frontline nurses, nurse managers at hospital and county levels and stakeholder meetings</a:t>
            </a:r>
          </a:p>
          <a:p>
            <a:pPr>
              <a:lnSpc>
                <a:spcPct val="100000"/>
              </a:lnSpc>
            </a:pPr>
            <a:endParaRPr lang="en-GB" sz="2000" dirty="0">
              <a:latin typeface="Georgia Pro Cond Light" panose="02040306050405020303" pitchFamily="18" charset="0"/>
            </a:endParaRPr>
          </a:p>
          <a:p>
            <a:pPr>
              <a:lnSpc>
                <a:spcPct val="100000"/>
              </a:lnSpc>
            </a:pPr>
            <a:endParaRPr lang="en-GB" sz="2000" dirty="0">
              <a:latin typeface="Georgia Pro Cond Light" panose="02040306050405020303" pitchFamily="18" charset="0"/>
            </a:endParaRPr>
          </a:p>
          <a:p>
            <a:endParaRPr lang="en-GB" sz="2000" dirty="0">
              <a:latin typeface="Georgia Pro Cond Light" panose="02040306050405020303" pitchFamily="18" charset="0"/>
            </a:endParaRPr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4C6A7-08D4-4738-8869-DBEF8C4E5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130"/>
          <a:stretch/>
        </p:blipFill>
        <p:spPr>
          <a:xfrm>
            <a:off x="5120640" y="1516354"/>
            <a:ext cx="6233160" cy="427268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E3D2BAD-F259-41F6-AA36-35E1223BD44E}"/>
              </a:ext>
            </a:extLst>
          </p:cNvPr>
          <p:cNvCxnSpPr>
            <a:cxnSpLocks/>
          </p:cNvCxnSpPr>
          <p:nvPr/>
        </p:nvCxnSpPr>
        <p:spPr>
          <a:xfrm>
            <a:off x="3556787" y="2161743"/>
            <a:ext cx="304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04B5B3-9367-4099-844D-B2EBA869F601}"/>
              </a:ext>
            </a:extLst>
          </p:cNvPr>
          <p:cNvCxnSpPr>
            <a:cxnSpLocks/>
          </p:cNvCxnSpPr>
          <p:nvPr/>
        </p:nvCxnSpPr>
        <p:spPr>
          <a:xfrm>
            <a:off x="2984132" y="2474422"/>
            <a:ext cx="402843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015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9FBE-978C-480B-8EA1-F2E631DF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Georgia Pro Cond Light" panose="02040306050405020303" pitchFamily="18" charset="0"/>
              </a:rPr>
              <a:t>Nurse well-being and healthy work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C4A63-FD26-4AA5-8D5F-DCFE6BE75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38600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Georgia Pro Cond Light" panose="02040306050405020303" pitchFamily="18" charset="0"/>
              </a:rPr>
              <a:t>Higher number of sick days; miss work due to injury, illness, depression or fatigue</a:t>
            </a:r>
          </a:p>
          <a:p>
            <a:r>
              <a:rPr lang="en-GB" sz="2400" dirty="0">
                <a:latin typeface="Georgia Pro Cond Light" panose="02040306050405020303" pitchFamily="18" charset="0"/>
              </a:rPr>
              <a:t>More likely to have workplace errors</a:t>
            </a:r>
          </a:p>
          <a:p>
            <a:r>
              <a:rPr lang="en-GB" sz="2400" dirty="0">
                <a:latin typeface="Georgia Pro Cond Light" panose="02040306050405020303" pitchFamily="18" charset="0"/>
              </a:rPr>
              <a:t>More likely to be impatient and reactive to fellow colleagues and patients and families</a:t>
            </a:r>
          </a:p>
          <a:p>
            <a:r>
              <a:rPr lang="en-GB" sz="2400" dirty="0">
                <a:latin typeface="Georgia Pro Cond Light" panose="02040306050405020303" pitchFamily="18" charset="0"/>
              </a:rPr>
              <a:t>More likely to change jobs</a:t>
            </a:r>
          </a:p>
          <a:p>
            <a:endParaRPr lang="en-GB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F2FBDD-DA3C-4DAC-8FFE-1FE49E3A2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620"/>
          <a:stretch/>
        </p:blipFill>
        <p:spPr bwMode="auto">
          <a:xfrm>
            <a:off x="5120640" y="1560945"/>
            <a:ext cx="6233160" cy="46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59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6D079FD-D635-4525-9D1A-0B2EA834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04"/>
            <a:ext cx="10515600" cy="58743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</a:rPr>
              <a:t>Why a focus on nursing ?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3172DC0-CA15-4D34-B353-43DF4EE2E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54" y="821740"/>
            <a:ext cx="6889173" cy="470752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Nurses provide most of primary care to patients </a:t>
            </a:r>
            <a:r>
              <a:rPr lang="en-US" altLang="en-US" sz="2400" dirty="0">
                <a:solidFill>
                  <a:schemeClr val="tx1"/>
                </a:solidFill>
              </a:rPr>
              <a:t>(leader of the care team)</a:t>
            </a:r>
          </a:p>
          <a:p>
            <a:pPr eaLnBrk="1" hangingPunct="1"/>
            <a:endParaRPr lang="en-US" altLang="en-US" sz="24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</a:rPr>
              <a:t>First connection in most any setting 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</a:rPr>
              <a:t>Knows diagnosis, plan of care, desired outcome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</a:rPr>
              <a:t>Knows Patient vulnerabilities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</a:rPr>
              <a:t>Last connection in most any setting</a:t>
            </a:r>
          </a:p>
          <a:p>
            <a:pPr lvl="1" eaLnBrk="1" hangingPunct="1"/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Nurses are among the most trusted care-givers</a:t>
            </a:r>
          </a:p>
          <a:p>
            <a:pPr eaLnBrk="1" hangingPunct="1"/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Nurses facilitate Care Coordination: </a:t>
            </a:r>
            <a:r>
              <a:rPr lang="en-US" altLang="en-US" sz="1800" dirty="0">
                <a:solidFill>
                  <a:schemeClr val="tx1"/>
                </a:solidFill>
              </a:rPr>
              <a:t>internal &amp; external</a:t>
            </a:r>
            <a:endParaRPr lang="en-US" alt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03CEBC-F7B8-451C-9B2A-86B2CC359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996" y="821740"/>
            <a:ext cx="4667250" cy="4848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D9CCB1-F741-4C34-AA0A-165D180B2B45}"/>
              </a:ext>
            </a:extLst>
          </p:cNvPr>
          <p:cNvSpPr txBox="1"/>
          <p:nvPr/>
        </p:nvSpPr>
        <p:spPr>
          <a:xfrm>
            <a:off x="332510" y="5810668"/>
            <a:ext cx="11710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Triple Impact Report on Nursing </a:t>
            </a:r>
            <a:r>
              <a:rPr lang="en-US" sz="2000" dirty="0"/>
              <a:t>concludes that strengthening nursing globally would have a triple impact of improving health, improving gender equality by empowering women and building stronger economies. Universal Health Coverage will not be achieved unless nursing is strengthened.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B4FE-1052-40FF-BE5D-22F45866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18" y="365125"/>
            <a:ext cx="6751781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Georgia Pro Cond Light" panose="02040306050405020303" pitchFamily="18" charset="0"/>
              </a:rPr>
              <a:t>Intervening for healthy nurses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FBE8-274C-4092-9F1E-84469A9E8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305" y="1791291"/>
            <a:ext cx="5542972" cy="3482109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endParaRPr lang="en-US" sz="2400" dirty="0">
              <a:solidFill>
                <a:prstClr val="black"/>
              </a:solidFill>
              <a:latin typeface="Georgia Pro Cond Light" panose="02040306050405020303" pitchFamily="18" charset="0"/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  <a:latin typeface="Georgia Pro Cond Light" panose="02040306050405020303" pitchFamily="18" charset="0"/>
              </a:rPr>
              <a:t>Basic communication and emotional management course  (KWTRP to select hospitals). Aims </a:t>
            </a: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Georgia Pro Cond Light" panose="02040306050405020303" pitchFamily="18" charset="0"/>
              </a:rPr>
              <a:t>To  strengthen  providers ’ </a:t>
            </a:r>
            <a:r>
              <a:rPr lang="en-US" sz="2000" b="1" dirty="0">
                <a:solidFill>
                  <a:prstClr val="black"/>
                </a:solidFill>
                <a:latin typeface="Georgia Pro Cond Light" panose="02040306050405020303" pitchFamily="18" charset="0"/>
              </a:rPr>
              <a:t>awareness</a:t>
            </a:r>
            <a:r>
              <a:rPr lang="en-US" sz="2000" dirty="0">
                <a:solidFill>
                  <a:prstClr val="black"/>
                </a:solidFill>
                <a:latin typeface="Georgia Pro Cond Light" panose="02040306050405020303" pitchFamily="18" charset="0"/>
              </a:rPr>
              <a:t> of </a:t>
            </a:r>
            <a:r>
              <a:rPr lang="en-US" sz="2000" b="1" i="1" dirty="0">
                <a:solidFill>
                  <a:srgbClr val="FF0000"/>
                </a:solidFill>
                <a:latin typeface="Georgia Pro Cond Light" panose="02040306050405020303" pitchFamily="18" charset="0"/>
              </a:rPr>
              <a:t>what facilitates and hinders good communication with patients and colleagues</a:t>
            </a:r>
            <a:endParaRPr lang="en-US" sz="2000" dirty="0">
              <a:solidFill>
                <a:srgbClr val="FF0000"/>
              </a:solidFill>
              <a:latin typeface="Georgia Pro Cond Light" panose="02040306050405020303" pitchFamily="18" charset="0"/>
            </a:endParaRPr>
          </a:p>
          <a:p>
            <a:pPr lvl="1"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Georgia Pro Cond Light" panose="02040306050405020303" pitchFamily="18" charset="0"/>
              </a:rPr>
              <a:t> </a:t>
            </a: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Georgia Pro Cond Light" panose="02040306050405020303" pitchFamily="18" charset="0"/>
              </a:rPr>
              <a:t>To strengthen providers </a:t>
            </a:r>
            <a:r>
              <a:rPr lang="en-US" sz="2000" b="1" dirty="0">
                <a:solidFill>
                  <a:prstClr val="black"/>
                </a:solidFill>
                <a:latin typeface="Georgia Pro Cond Light" panose="02040306050405020303" pitchFamily="18" charset="0"/>
              </a:rPr>
              <a:t>skills</a:t>
            </a:r>
            <a:r>
              <a:rPr lang="en-US" sz="2000" dirty="0">
                <a:solidFill>
                  <a:prstClr val="black"/>
                </a:solidFill>
                <a:latin typeface="Georgia Pro Cond Light" panose="02040306050405020303" pitchFamily="18" charset="0"/>
              </a:rPr>
              <a:t> to communicate </a:t>
            </a:r>
            <a:r>
              <a:rPr lang="en-US" sz="2000" b="1" dirty="0">
                <a:solidFill>
                  <a:srgbClr val="FF0000"/>
                </a:solidFill>
                <a:latin typeface="Georgia Pro Cond Light" panose="02040306050405020303" pitchFamily="18" charset="0"/>
              </a:rPr>
              <a:t>professionally with respect and to manage own and patients emotions</a:t>
            </a:r>
            <a:r>
              <a:rPr lang="en-US" sz="2000" b="1" dirty="0">
                <a:solidFill>
                  <a:prstClr val="black"/>
                </a:solidFill>
                <a:latin typeface="Georgia Pro Cond Light" panose="02040306050405020303" pitchFamily="18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BB6047-8623-4EBB-860B-8F4C97FE7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81" y="1690688"/>
            <a:ext cx="4418736" cy="41116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>
              <a:lnSpc>
                <a:spcPct val="105000"/>
              </a:lnSpc>
              <a:spcBef>
                <a:spcPts val="3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 marL="639763" indent="-228600">
              <a:lnSpc>
                <a:spcPct val="105000"/>
              </a:lnSpc>
              <a:spcBef>
                <a:spcPts val="3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marL="1004888" indent="-228600">
              <a:lnSpc>
                <a:spcPct val="105000"/>
              </a:lnSpc>
              <a:spcBef>
                <a:spcPts val="3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marL="1279525" indent="-228600">
              <a:lnSpc>
                <a:spcPct val="105000"/>
              </a:lnSpc>
              <a:spcBef>
                <a:spcPts val="3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marL="1554163" indent="-228600">
              <a:lnSpc>
                <a:spcPct val="105000"/>
              </a:lnSpc>
              <a:spcBef>
                <a:spcPts val="3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2011363" indent="-228600" eaLnBrk="0" fontAlgn="base" hangingPunct="0">
              <a:lnSpc>
                <a:spcPct val="105000"/>
              </a:lnSpc>
              <a:spcBef>
                <a:spcPts val="3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2468563" indent="-228600" eaLnBrk="0" fontAlgn="base" hangingPunct="0">
              <a:lnSpc>
                <a:spcPct val="105000"/>
              </a:lnSpc>
              <a:spcBef>
                <a:spcPts val="3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2925763" indent="-228600" eaLnBrk="0" fontAlgn="base" hangingPunct="0">
              <a:lnSpc>
                <a:spcPct val="105000"/>
              </a:lnSpc>
              <a:spcBef>
                <a:spcPts val="3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3382963" indent="-228600" eaLnBrk="0" fontAlgn="base" hangingPunct="0">
              <a:lnSpc>
                <a:spcPct val="105000"/>
              </a:lnSpc>
              <a:spcBef>
                <a:spcPts val="3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marL="114300" marR="0" lvl="0" indent="0" defTabSz="914400" eaLnBrk="1" fontAlgn="base" latinLnBrk="0" hangingPunct="1">
              <a:lnSpc>
                <a:spcPct val="105000"/>
              </a:lnSpc>
              <a:spcBef>
                <a:spcPts val="300"/>
              </a:spcBef>
              <a:spcAft>
                <a:spcPts val="400"/>
              </a:spcAft>
              <a:buClr>
                <a:srgbClr val="003767"/>
              </a:buClr>
              <a:buSz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Cond Light" panose="02040306050405020303" pitchFamily="18" charset="0"/>
              </a:rPr>
              <a:t>Research has shown that these elements create healthy work environments;</a:t>
            </a:r>
            <a:endParaRPr lang="en-US" altLang="en-US" sz="2400" kern="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342900" marR="0" lvl="0" indent="-228600" defTabSz="914400" eaLnBrk="1" fontAlgn="base" latinLnBrk="0" hangingPunct="1">
              <a:lnSpc>
                <a:spcPct val="105000"/>
              </a:lnSpc>
              <a:spcBef>
                <a:spcPts val="300"/>
              </a:spcBef>
              <a:spcAft>
                <a:spcPts val="400"/>
              </a:spcAft>
              <a:buClr>
                <a:srgbClr val="0037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Cond Light" panose="02040306050405020303" pitchFamily="18" charset="0"/>
              </a:rPr>
              <a:t>Skilled communication</a:t>
            </a:r>
          </a:p>
          <a:p>
            <a:pPr fontAlgn="base">
              <a:buClr>
                <a:srgbClr val="003767"/>
              </a:buClr>
            </a:pPr>
            <a:r>
              <a:rPr lang="en-US" altLang="en-US" sz="2400" kern="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True collaboration    </a:t>
            </a:r>
          </a:p>
          <a:p>
            <a:pPr fontAlgn="base">
              <a:buClr>
                <a:srgbClr val="003767"/>
              </a:buClr>
            </a:pPr>
            <a:r>
              <a:rPr lang="en-US" altLang="en-US" sz="2400" kern="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Authentic leadership</a:t>
            </a:r>
          </a:p>
          <a:p>
            <a:pPr fontAlgn="base">
              <a:buClr>
                <a:srgbClr val="003767"/>
              </a:buClr>
            </a:pPr>
            <a:r>
              <a:rPr lang="en-US" altLang="en-US" sz="2400" kern="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Meaningful recognition    </a:t>
            </a:r>
          </a:p>
          <a:p>
            <a:pPr marL="342900" marR="0" lvl="0" indent="-228600" defTabSz="914400" eaLnBrk="1" fontAlgn="base" latinLnBrk="0" hangingPunct="1">
              <a:lnSpc>
                <a:spcPct val="105000"/>
              </a:lnSpc>
              <a:spcBef>
                <a:spcPts val="300"/>
              </a:spcBef>
              <a:spcAft>
                <a:spcPts val="400"/>
              </a:spcAft>
              <a:buClr>
                <a:srgbClr val="0037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Cond Light" panose="02040306050405020303" pitchFamily="18" charset="0"/>
              </a:rPr>
              <a:t>Effective decision making </a:t>
            </a:r>
          </a:p>
          <a:p>
            <a:pPr marL="342900" marR="0" lvl="0" indent="-228600" defTabSz="914400" eaLnBrk="1" fontAlgn="base" latinLnBrk="0" hangingPunct="1">
              <a:lnSpc>
                <a:spcPct val="105000"/>
              </a:lnSpc>
              <a:spcBef>
                <a:spcPts val="300"/>
              </a:spcBef>
              <a:spcAft>
                <a:spcPts val="400"/>
              </a:spcAft>
              <a:buClr>
                <a:srgbClr val="0037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 Pro Cond Light" panose="02040306050405020303" pitchFamily="18" charset="0"/>
              </a:rPr>
              <a:t>Appropriate staffing    </a:t>
            </a:r>
          </a:p>
          <a:p>
            <a:pPr marL="342900" marR="0" lvl="0" indent="-228600" defTabSz="914400" eaLnBrk="1" fontAlgn="base" latinLnBrk="0" hangingPunct="1">
              <a:lnSpc>
                <a:spcPct val="105000"/>
              </a:lnSpc>
              <a:spcBef>
                <a:spcPts val="300"/>
              </a:spcBef>
              <a:spcAft>
                <a:spcPts val="400"/>
              </a:spcAft>
              <a:buClr>
                <a:srgbClr val="00376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erdana" panose="020B0604030504040204" pitchFamily="34" charset="0"/>
            </a:endParaRPr>
          </a:p>
        </p:txBody>
      </p:sp>
      <p:pic>
        <p:nvPicPr>
          <p:cNvPr id="5" name="Picture 7" descr="Nurse blaming patient">
            <a:extLst>
              <a:ext uri="{FF2B5EF4-FFF2-40B4-BE49-F238E27FC236}">
                <a16:creationId xmlns:a16="http://schemas.microsoft.com/office/drawing/2014/main" id="{270F9CDA-D3B2-4D4D-8984-9F6D38EB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9338" y="-1"/>
            <a:ext cx="3041650" cy="191192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59EF69-E3FC-4467-A17C-A8EB0EE98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555" y="5006110"/>
            <a:ext cx="2451445" cy="17687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E3BBE53-7B9F-4F23-933C-D7741D13D71C}"/>
              </a:ext>
            </a:extLst>
          </p:cNvPr>
          <p:cNvSpPr/>
          <p:nvPr/>
        </p:nvSpPr>
        <p:spPr>
          <a:xfrm>
            <a:off x="655781" y="2706255"/>
            <a:ext cx="3528291" cy="1652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3FD4A8-5732-4EC1-A926-75DC61E10C97}"/>
              </a:ext>
            </a:extLst>
          </p:cNvPr>
          <p:cNvCxnSpPr/>
          <p:nvPr/>
        </p:nvCxnSpPr>
        <p:spPr>
          <a:xfrm flipV="1">
            <a:off x="4184072" y="3066473"/>
            <a:ext cx="1136073" cy="4341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82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9017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170934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What should we do?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98F73-FF52-46DB-BC7C-8D5BAE71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D0025B-0E62-4ABF-B97C-1619964E3313}"/>
              </a:ext>
            </a:extLst>
          </p:cNvPr>
          <p:cNvSpPr/>
          <p:nvPr/>
        </p:nvSpPr>
        <p:spPr>
          <a:xfrm>
            <a:off x="228599" y="1072635"/>
            <a:ext cx="6422571" cy="105008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Increasing the nursing workforce is a pre-requisite to improving care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73B26A-5D53-416B-B493-E9C056E50A79}"/>
              </a:ext>
            </a:extLst>
          </p:cNvPr>
          <p:cNvSpPr/>
          <p:nvPr/>
        </p:nvSpPr>
        <p:spPr>
          <a:xfrm>
            <a:off x="228600" y="2342244"/>
            <a:ext cx="6422570" cy="10867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is need to re-focus the nursing practice to allow nurses to concentrate on technical nursing roles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BEA9B6-DDB1-4C19-8150-F913B2F3B2FD}"/>
              </a:ext>
            </a:extLst>
          </p:cNvPr>
          <p:cNvSpPr/>
          <p:nvPr/>
        </p:nvSpPr>
        <p:spPr>
          <a:xfrm>
            <a:off x="228600" y="4158343"/>
            <a:ext cx="6422570" cy="89262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 and generate local evidence on how to enhance and support the nursing workforce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48B19B-EF4D-4304-BE0F-11D2D8C025C2}"/>
              </a:ext>
            </a:extLst>
          </p:cNvPr>
          <p:cNvSpPr/>
          <p:nvPr/>
        </p:nvSpPr>
        <p:spPr>
          <a:xfrm>
            <a:off x="9165771" y="1072634"/>
            <a:ext cx="1719943" cy="56488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/>
              <a:t>Stakeholder engagement and co-design of interventions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A76903-84C4-4971-B2C7-B7D239CD5DD2}"/>
              </a:ext>
            </a:extLst>
          </p:cNvPr>
          <p:cNvSpPr/>
          <p:nvPr/>
        </p:nvSpPr>
        <p:spPr>
          <a:xfrm>
            <a:off x="315686" y="5780314"/>
            <a:ext cx="6335484" cy="94116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Package and present evidence to policy makers (finance) and partner organizations to invest in human resource</a:t>
            </a:r>
          </a:p>
        </p:txBody>
      </p:sp>
    </p:spTree>
    <p:extLst>
      <p:ext uri="{BB962C8B-B14F-4D97-AF65-F5344CB8AC3E}">
        <p14:creationId xmlns:p14="http://schemas.microsoft.com/office/powerpoint/2010/main" val="3602106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14B84C-388E-4C6B-96D3-EB3CD4D90ECC}"/>
              </a:ext>
            </a:extLst>
          </p:cNvPr>
          <p:cNvSpPr/>
          <p:nvPr/>
        </p:nvSpPr>
        <p:spPr>
          <a:xfrm>
            <a:off x="1" y="0"/>
            <a:ext cx="12192000" cy="587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1E4447-4419-499A-868D-11F4433C60BC}"/>
              </a:ext>
            </a:extLst>
          </p:cNvPr>
          <p:cNvSpPr/>
          <p:nvPr/>
        </p:nvSpPr>
        <p:spPr>
          <a:xfrm>
            <a:off x="0" y="-58189"/>
            <a:ext cx="12192000" cy="12010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must work together as nursing community and with others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4AFEB5-3B2E-4C42-804D-016661AF75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0" r="24777"/>
          <a:stretch/>
        </p:blipFill>
        <p:spPr>
          <a:xfrm>
            <a:off x="1" y="1142835"/>
            <a:ext cx="4390806" cy="2817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A7D36-A0BD-4A89-890F-85E1D83946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" y="4283562"/>
            <a:ext cx="4354404" cy="25501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FEADE4-26ED-420D-B670-0331BD423F3E}"/>
              </a:ext>
            </a:extLst>
          </p:cNvPr>
          <p:cNvSpPr/>
          <p:nvPr/>
        </p:nvSpPr>
        <p:spPr>
          <a:xfrm>
            <a:off x="8428761" y="4404450"/>
            <a:ext cx="3390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makers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Practitioners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institutions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agencies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groups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F8CE9-5167-4898-8556-6E932981D43B}"/>
              </a:ext>
            </a:extLst>
          </p:cNvPr>
          <p:cNvSpPr txBox="1"/>
          <p:nvPr/>
        </p:nvSpPr>
        <p:spPr>
          <a:xfrm>
            <a:off x="8334597" y="1274519"/>
            <a:ext cx="3974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Participants drawn from: Ministry of Health, Nairobi City County, UNICEF-Kenya, the Nursing Council of Kenya, the Midwives Association of Kenya, Aga Khan University, University of Nairobi, Kenyatta University, Kenyatta National Hospital and others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5FA19-E9C0-4CAB-839E-2DB413101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968" y="2551791"/>
            <a:ext cx="3442435" cy="2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4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485F-75E7-4FED-B57B-791393CA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67" y="26220"/>
            <a:ext cx="11438659" cy="42058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How are nurses valued/seen in LMICs?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13BAF-E5C2-4FD9-A8D1-5E9251246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579" y="758988"/>
            <a:ext cx="2867578" cy="3293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EC8F89-EE1A-4AF0-9886-0E448D159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2" y="758990"/>
            <a:ext cx="2961410" cy="3457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AB1BAF-18A0-4189-A83F-D54C3F8ED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157" y="758987"/>
            <a:ext cx="2774983" cy="3293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7AC37C-0C8B-4E67-A6B4-223042571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022" y="758989"/>
            <a:ext cx="3122309" cy="3293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8C32C9-C2E2-4395-902A-070421F5E64B}"/>
              </a:ext>
            </a:extLst>
          </p:cNvPr>
          <p:cNvSpPr txBox="1"/>
          <p:nvPr/>
        </p:nvSpPr>
        <p:spPr>
          <a:xfrm>
            <a:off x="895149" y="5130265"/>
            <a:ext cx="1003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We need to change this narrative!</a:t>
            </a:r>
          </a:p>
        </p:txBody>
      </p:sp>
    </p:spTree>
    <p:extLst>
      <p:ext uri="{BB962C8B-B14F-4D97-AF65-F5344CB8AC3E}">
        <p14:creationId xmlns:p14="http://schemas.microsoft.com/office/powerpoint/2010/main" val="225863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709" y="89226"/>
            <a:ext cx="7564582" cy="897391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accent5">
                    <a:lumMod val="50000"/>
                  </a:schemeClr>
                </a:solidFill>
                <a:latin typeface="Georgia Pro Cond Light" panose="02040306050405020303" pitchFamily="18" charset="0"/>
              </a:rPr>
              <a:t>Why the Interest in nursing research?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mage result for nurse identity">
            <a:extLst>
              <a:ext uri="{FF2B5EF4-FFF2-40B4-BE49-F238E27FC236}">
                <a16:creationId xmlns:a16="http://schemas.microsoft.com/office/drawing/2014/main" id="{C41845B6-8944-4335-8EDA-3BEA4AD5F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3" r="-1" b="-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11015" y="738620"/>
            <a:ext cx="6814686" cy="5960564"/>
          </a:xfrm>
        </p:spPr>
        <p:txBody>
          <a:bodyPr anchor="ctr">
            <a:normAutofit lnSpcReduction="10000"/>
          </a:bodyPr>
          <a:lstStyle/>
          <a:p>
            <a:pPr algn="just"/>
            <a:endParaRPr lang="en-GB" sz="1400" dirty="0">
              <a:solidFill>
                <a:srgbClr val="000000"/>
              </a:solidFill>
              <a:latin typeface="Georgia Pro Light" panose="02040302050405020303" pitchFamily="18" charset="0"/>
            </a:endParaRPr>
          </a:p>
          <a:p>
            <a:pPr algn="just"/>
            <a:r>
              <a:rPr lang="en-GB" sz="2600" dirty="0">
                <a:solidFill>
                  <a:srgbClr val="000000"/>
                </a:solidFill>
                <a:latin typeface="Georgia Pro Light" panose="02040302050405020303" pitchFamily="18" charset="0"/>
              </a:rPr>
              <a:t>Nurses are  largest component of the health professional workforce and are recognized as essential to the delivery of safe and effective care </a:t>
            </a:r>
          </a:p>
          <a:p>
            <a:pPr algn="just"/>
            <a:endParaRPr lang="en-GB" sz="2600" dirty="0">
              <a:solidFill>
                <a:srgbClr val="000000"/>
              </a:solidFill>
              <a:latin typeface="Georgia Pro Light" panose="02040302050405020303" pitchFamily="18" charset="0"/>
            </a:endParaRPr>
          </a:p>
          <a:p>
            <a:pPr algn="just"/>
            <a:r>
              <a:rPr lang="en-GB" sz="2600" dirty="0">
                <a:solidFill>
                  <a:srgbClr val="000000"/>
                </a:solidFill>
                <a:latin typeface="Georgia Pro Light" panose="02040302050405020303" pitchFamily="18" charset="0"/>
              </a:rPr>
              <a:t>However, nurses’ 'voice' in discussion on major human resource issues and on quality of care (QoC) has been shown to be often lacking</a:t>
            </a:r>
          </a:p>
          <a:p>
            <a:pPr algn="just"/>
            <a:endParaRPr lang="en-GB" sz="2600" dirty="0">
              <a:solidFill>
                <a:srgbClr val="000000"/>
              </a:solidFill>
              <a:latin typeface="Georgia Pro Light" panose="02040302050405020303" pitchFamily="18" charset="0"/>
            </a:endParaRPr>
          </a:p>
          <a:p>
            <a:pPr algn="just"/>
            <a:r>
              <a:rPr lang="en-GB" sz="2600" dirty="0">
                <a:solidFill>
                  <a:srgbClr val="000000"/>
                </a:solidFill>
                <a:latin typeface="Georgia Pro Light" panose="02040302050405020303" pitchFamily="18" charset="0"/>
              </a:rPr>
              <a:t>Poor and limited involvement in decision making is linked to a number of things;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0000"/>
                </a:solidFill>
                <a:latin typeface="Georgia Pro Light" panose="02040302050405020303" pitchFamily="18" charset="0"/>
              </a:rPr>
              <a:t>lack of recognition of nurses as key stakeholders in policy development, a negative image of nursing as 'only an assisting profession', and bureaucratic processes.</a:t>
            </a:r>
          </a:p>
        </p:txBody>
      </p:sp>
    </p:spTree>
    <p:extLst>
      <p:ext uri="{BB962C8B-B14F-4D97-AF65-F5344CB8AC3E}">
        <p14:creationId xmlns:p14="http://schemas.microsoft.com/office/powerpoint/2010/main" val="397530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1FA4BE9-7007-45F0-93C5-7DB2C822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04"/>
            <a:ext cx="10515600" cy="587433"/>
          </a:xfrm>
        </p:spPr>
        <p:txBody>
          <a:bodyPr>
            <a:noAutofit/>
          </a:bodyPr>
          <a:lstStyle/>
          <a:p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  <a:latin typeface="Georgia Pro Cond Light" panose="02040306050405020303" pitchFamily="18" charset="0"/>
              </a:rPr>
              <a:t>Nursing and improving QoC </a:t>
            </a:r>
            <a:br>
              <a:rPr lang="en-US" altLang="en-US" sz="4000" dirty="0">
                <a:solidFill>
                  <a:schemeClr val="bg1"/>
                </a:solidFill>
              </a:rPr>
            </a:b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1B3E318-EB7C-4E26-B097-993112126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65" y="931026"/>
            <a:ext cx="11213432" cy="5833370"/>
          </a:xfrm>
        </p:spPr>
        <p:txBody>
          <a:bodyPr>
            <a:normAutofit/>
          </a:bodyPr>
          <a:lstStyle/>
          <a:p>
            <a:pPr marL="342900" indent="-342900"/>
            <a:r>
              <a:rPr lang="en-GB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Most efforts to evaluate QoC in LMIC focus almost exclusively on more medical aspects of care BUT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In larger facilities nurses’ roles complement those of physicians and clinical officers.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Nurses are gate keepers of the delivery of medical interventions (e.g. treatments, nutrition interventions etc.), they initiate interventions e.g. KMC and responsible for holistic care to address wider patient needs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342900" indent="-342900"/>
            <a:r>
              <a:rPr lang="en-US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In LMIC facilities, large patient workloads, insufficient staff and resources (among other factors) might result in nursing care being delayed, rationed or neglected - ‘missed care’</a:t>
            </a:r>
          </a:p>
          <a:p>
            <a:pPr marL="342900" indent="-342900"/>
            <a:endParaRPr lang="en-GB" sz="1600" dirty="0">
              <a:solidFill>
                <a:schemeClr val="tx1"/>
              </a:solidFill>
              <a:latin typeface="Georgia Pro Cond Light" panose="02040306050405020303" pitchFamily="18" charset="0"/>
            </a:endParaRPr>
          </a:p>
          <a:p>
            <a:pPr marL="342900" indent="-342900"/>
            <a:r>
              <a:rPr lang="en-GB" sz="24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Therefore our focus is on;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Measuring how much nursing work nurses do with an aim of producing measurements of nursing quality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/>
                </a:solidFill>
                <a:latin typeface="Georgia Pro Cond Light" panose="02040306050405020303" pitchFamily="18" charset="0"/>
              </a:rPr>
              <a:t>Examining how the nursing profession use the above measures of quality in decision making about workforce issues </a:t>
            </a: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9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61E4447-4419-499A-868D-11F4433C60BC}"/>
              </a:ext>
            </a:extLst>
          </p:cNvPr>
          <p:cNvSpPr/>
          <p:nvPr/>
        </p:nvSpPr>
        <p:spPr>
          <a:xfrm>
            <a:off x="0" y="1402663"/>
            <a:ext cx="12192000" cy="405267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Calibri" panose="020F0502020204030204"/>
              </a:rPr>
              <a:t>What have we done so far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788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9017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170934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prstClr val="white"/>
                </a:solidFill>
              </a:rPr>
              <a:t>Understanding the work done by nurses for sick newborns</a:t>
            </a:r>
            <a:endParaRPr lang="en-GB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DB857-FB8E-48CA-8DCD-90711A234398}"/>
              </a:ext>
            </a:extLst>
          </p:cNvPr>
          <p:cNvSpPr txBox="1"/>
          <p:nvPr/>
        </p:nvSpPr>
        <p:spPr>
          <a:xfrm>
            <a:off x="356927" y="1072634"/>
            <a:ext cx="7368988" cy="525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should be done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dirty="0"/>
              <a:t>Standards of care</a:t>
            </a:r>
          </a:p>
          <a:p>
            <a:endParaRPr lang="en-GB" sz="1200" dirty="0"/>
          </a:p>
          <a:p>
            <a:r>
              <a:rPr lang="en-GB" sz="2800" b="1" dirty="0"/>
              <a:t>What is being done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dirty="0"/>
              <a:t>Work and task analysis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dirty="0"/>
              <a:t>Missed care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dirty="0"/>
              <a:t>Direct observations (216 babies)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dirty="0"/>
              <a:t>Nurse self-reported survey (400 nurses)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en-GB" sz="1050" dirty="0"/>
          </a:p>
          <a:p>
            <a:r>
              <a:rPr lang="en-GB" sz="2800" b="1" dirty="0"/>
              <a:t>How it can be done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dirty="0"/>
              <a:t>Experts &amp; stakeholders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1100" dirty="0"/>
          </a:p>
          <a:p>
            <a:r>
              <a:rPr lang="en-GB" sz="2800" b="1" dirty="0"/>
              <a:t>Context</a:t>
            </a:r>
          </a:p>
          <a:p>
            <a:pPr lvl="1" indent="-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dirty="0"/>
              <a:t>Task sharing in practice </a:t>
            </a:r>
          </a:p>
          <a:p>
            <a:pPr lvl="1" indent="-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dirty="0"/>
              <a:t>Nurses’ perception of QoC across sectors</a:t>
            </a:r>
          </a:p>
          <a:p>
            <a:pPr lvl="1" indent="-457200"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dirty="0"/>
              <a:t>Patient experiences </a:t>
            </a:r>
            <a:endParaRPr lang="en-GB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00C9E9-3B39-4641-853A-8FC759D9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C6B5-02D7-4676-A435-508F99A35A5A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5D45C4-54F6-4B24-89E1-5666171CA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/>
          <a:stretch/>
        </p:blipFill>
        <p:spPr>
          <a:xfrm>
            <a:off x="8598568" y="894580"/>
            <a:ext cx="3581400" cy="2927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5424F7-75A7-4769-AFFA-4A92E352EE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b="11879"/>
          <a:stretch/>
        </p:blipFill>
        <p:spPr>
          <a:xfrm>
            <a:off x="8575517" y="3862951"/>
            <a:ext cx="3614989" cy="295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1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7BA29-C4E9-470F-BE3A-14C397E5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6316C-C073-4ED6-8291-033AAC805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06" y="227849"/>
            <a:ext cx="7712241" cy="125021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750BE5-0958-4958-A80C-AA813B23F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016283"/>
              </p:ext>
            </p:extLst>
          </p:nvPr>
        </p:nvGraphicFramePr>
        <p:xfrm>
          <a:off x="112581" y="1606789"/>
          <a:ext cx="11702143" cy="5219294"/>
        </p:xfrm>
        <a:graphic>
          <a:graphicData uri="http://schemas.openxmlformats.org/drawingml/2006/table">
            <a:tbl>
              <a:tblPr firstRow="1" firstCol="1" bandRow="1"/>
              <a:tblGrid>
                <a:gridCol w="4272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8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Area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 done by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 (minimum daily requirement)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Routine vital signs and monitoring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(including incubator temperature)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Normal: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 times daily/6 hourly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C patients: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times daily/12 hourly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KMC newborns: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Vital signs monitoring and monitoring of general clinical condition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Pulse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Respiration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8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Checking and documenting oxygen saturation for babies not on oxygen (for babies on oxygen see section below).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times daily/6 hourly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Although it is recognized that the availability of pulse oximeters is limited at present, checking oxygen saturation in sick babies not on oxygen should be promoted.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Skin colour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Normal: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 times daily/6 hourly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C patients: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times daily/12 hourly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Conduct together with vital signs monitoring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Jaundice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Respiratory effort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Abdominal distension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Weight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Nurse/clinician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Alternate days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Input/output - general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times daily/6 hourly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9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Input - IV fluids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Nurse/clinician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depends on prescription. Infusion rate checked and documented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hourly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Conduct together with vital signs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Input/output documentation (amount that has been infused)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Nurse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hourly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71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1A8FD-FF0E-43BB-A15F-CE84357C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B9A8A-41E5-4183-8EB3-593DD0BB3AE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4EFEE-B7AF-429A-BECC-AE20291D9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6" r="6140" b="5381"/>
          <a:stretch/>
        </p:blipFill>
        <p:spPr>
          <a:xfrm>
            <a:off x="5736557" y="402127"/>
            <a:ext cx="6251798" cy="6315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13F09D-68DF-4685-8614-B0EEF51FB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45" y="983080"/>
            <a:ext cx="5330881" cy="255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406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1499</Words>
  <Application>Microsoft Office PowerPoint</Application>
  <PresentationFormat>Widescreen</PresentationFormat>
  <Paragraphs>235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Courier New</vt:lpstr>
      <vt:lpstr>Georgia Pro Cond Light</vt:lpstr>
      <vt:lpstr>Georgia Pro Light</vt:lpstr>
      <vt:lpstr>Verdana</vt:lpstr>
      <vt:lpstr>Wingdings</vt:lpstr>
      <vt:lpstr>1_Office Theme</vt:lpstr>
      <vt:lpstr>2_Office Theme</vt:lpstr>
      <vt:lpstr>3_Office Theme</vt:lpstr>
      <vt:lpstr>PowerPoint Presentation</vt:lpstr>
      <vt:lpstr>Why a focus on nursing ?</vt:lpstr>
      <vt:lpstr>How are nurses valued/seen in LMICs?</vt:lpstr>
      <vt:lpstr>Why the Interest in nursing research?</vt:lpstr>
      <vt:lpstr> Nursing and improving QoC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influencing nursing practice </vt:lpstr>
      <vt:lpstr>PowerPoint Presentation</vt:lpstr>
      <vt:lpstr>Meso level issues </vt:lpstr>
      <vt:lpstr>Identity issues… from our past work</vt:lpstr>
      <vt:lpstr>Our research focus going forward…</vt:lpstr>
      <vt:lpstr>Nursing identity in leadership and management </vt:lpstr>
      <vt:lpstr>Nurse well-being and healthy work environments</vt:lpstr>
      <vt:lpstr>Intervening for healthy nurses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Gathara</dc:creator>
  <cp:lastModifiedBy>Sherrie Lecrone</cp:lastModifiedBy>
  <cp:revision>6</cp:revision>
  <dcterms:created xsi:type="dcterms:W3CDTF">2019-06-12T10:54:35Z</dcterms:created>
  <dcterms:modified xsi:type="dcterms:W3CDTF">2019-08-15T17:16:24Z</dcterms:modified>
</cp:coreProperties>
</file>