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5"/>
  </p:notesMasterIdLst>
  <p:sldIdLst>
    <p:sldId id="256" r:id="rId2"/>
    <p:sldId id="259" r:id="rId3"/>
    <p:sldId id="257" r:id="rId4"/>
    <p:sldId id="258" r:id="rId5"/>
    <p:sldId id="260" r:id="rId6"/>
    <p:sldId id="261" r:id="rId7"/>
    <p:sldId id="273" r:id="rId8"/>
    <p:sldId id="262" r:id="rId9"/>
    <p:sldId id="263" r:id="rId10"/>
    <p:sldId id="279" r:id="rId11"/>
    <p:sldId id="278" r:id="rId12"/>
    <p:sldId id="280" r:id="rId13"/>
    <p:sldId id="264" r:id="rId14"/>
    <p:sldId id="265" r:id="rId15"/>
    <p:sldId id="274" r:id="rId16"/>
    <p:sldId id="266" r:id="rId17"/>
    <p:sldId id="267" r:id="rId18"/>
    <p:sldId id="281" r:id="rId19"/>
    <p:sldId id="268" r:id="rId20"/>
    <p:sldId id="275" r:id="rId21"/>
    <p:sldId id="276" r:id="rId22"/>
    <p:sldId id="277" r:id="rId23"/>
    <p:sldId id="26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966" autoAdjust="0"/>
    <p:restoredTop sz="94660"/>
  </p:normalViewPr>
  <p:slideViewPr>
    <p:cSldViewPr>
      <p:cViewPr varScale="1">
        <p:scale>
          <a:sx n="128" d="100"/>
          <a:sy n="128" d="100"/>
        </p:scale>
        <p:origin x="2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80010-366C-4219-9D7B-7D481FA8DD65}" type="datetimeFigureOut">
              <a:rPr lang="en-US" smtClean="0"/>
              <a:t>5/12/22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8B1B8-C57B-4691-BFC7-5E7CA8EB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9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8B1B8-C57B-4691-BFC7-5E7CA8EBD0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9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8B1B8-C57B-4691-BFC7-5E7CA8EBD0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35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8B1B8-C57B-4691-BFC7-5E7CA8EBD0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63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9C4981-8677-4DDC-8472-23DE5285955A}" type="datetimeFigureOut">
              <a:rPr lang="en-US" smtClean="0"/>
              <a:t>5/12/22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5FAA7C-CE7B-4DEF-BB08-85B30A8C42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229600" cy="1909155"/>
          </a:xfrm>
        </p:spPr>
        <p:txBody>
          <a:bodyPr>
            <a:normAutofit fontScale="90000"/>
          </a:bodyPr>
          <a:lstStyle/>
          <a:p>
            <a:r>
              <a:rPr lang="en-US" dirty="0"/>
              <a:t>LEADING AND MANAGING NURSING/ MIDWIFERY PROFESSIONS DIVERSITY  a KENYAn experience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133600"/>
          </a:xfrm>
        </p:spPr>
        <p:txBody>
          <a:bodyPr/>
          <a:lstStyle/>
          <a:p>
            <a:r>
              <a:rPr lang="en-US" b="1" dirty="0"/>
              <a:t>LOUISA R.S. MUTETI</a:t>
            </a:r>
          </a:p>
          <a:p>
            <a:r>
              <a:rPr lang="en-US" b="1" i="1" dirty="0"/>
              <a:t>MPH/ BScN / Dip. HSM /KRCHN/M/MCH-FP/CBE,</a:t>
            </a:r>
          </a:p>
          <a:p>
            <a:r>
              <a:rPr lang="en-US" b="1" i="1" dirty="0"/>
              <a:t>CHAIR –MIDWIVES ASSOCIATION OF KENYA(MAK)</a:t>
            </a:r>
          </a:p>
        </p:txBody>
      </p:sp>
    </p:spTree>
    <p:extLst>
      <p:ext uri="{BB962C8B-B14F-4D97-AF65-F5344CB8AC3E}">
        <p14:creationId xmlns:p14="http://schemas.microsoft.com/office/powerpoint/2010/main" val="3148941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PRACTICE- need for diversity to enhance quality through  updates, training,  mentorship </a:t>
            </a:r>
            <a:r>
              <a:rPr lang="en-US" dirty="0" err="1"/>
              <a:t>etc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 It is important to link knowledge to attitude that produce the required competence as a leader or manager.</a:t>
            </a:r>
          </a:p>
          <a:p>
            <a:pPr lvl="1"/>
            <a:r>
              <a:rPr lang="en-US" dirty="0"/>
              <a:t> Hence, leading by example as confidence and competency are essential not only in ensuring safe practice but  to provide a safe and secure feeling from led staff (Sheena &amp; Soo-2010).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1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ASSOCIATION- to advocate for quality , respect and acceptance  for diversity;</a:t>
            </a:r>
          </a:p>
          <a:p>
            <a:pPr lvl="1"/>
            <a:r>
              <a:rPr lang="en-US" dirty="0"/>
              <a:t> has an imperative to advocate for quality, understanding, respect and acceptance for diversity as a strategy for growth and development through common diplomatic approach for the caring profession. </a:t>
            </a:r>
          </a:p>
          <a:p>
            <a:pPr lvl="1"/>
            <a:r>
              <a:rPr lang="en-US" dirty="0"/>
              <a:t>Midwifery leaders/ managers should specifically lobby for women centered care as well as midwife led model of care as opposed to medical model of care that robs women childbearing process experience (</a:t>
            </a:r>
            <a:r>
              <a:rPr lang="en-US" dirty="0" err="1"/>
              <a:t>Yanti</a:t>
            </a:r>
            <a:r>
              <a:rPr lang="en-US" dirty="0"/>
              <a:t> et al.2015).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2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OBSERVATIONS- 4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RESEARCH-  mostly they are a project or academic related studies.</a:t>
            </a:r>
          </a:p>
          <a:p>
            <a:pPr lvl="1"/>
            <a:r>
              <a:rPr lang="en-US" dirty="0"/>
              <a:t>The priority should address the key challenges that hinder unity in diversity for enhanced visibility and empowerment for the largest health care workforce globally not only in Kenya (Robbie E &amp; Davis –Floyd-1998).</a:t>
            </a:r>
          </a:p>
        </p:txBody>
      </p:sp>
    </p:spTree>
    <p:extLst>
      <p:ext uri="{BB962C8B-B14F-4D97-AF65-F5344CB8AC3E}">
        <p14:creationId xmlns:p14="http://schemas.microsoft.com/office/powerpoint/2010/main" val="317004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 DEVOLUTION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Diversity in developing competent  nurses and midwives for enhanced continuous  quality improvement;</a:t>
            </a:r>
          </a:p>
          <a:p>
            <a:r>
              <a:rPr lang="en-US" dirty="0"/>
              <a:t>Lobby for better human resource deployment   for improved health outcomes accordingly;</a:t>
            </a:r>
          </a:p>
          <a:p>
            <a:r>
              <a:rPr lang="en-US" dirty="0"/>
              <a:t>Identify institutions for skills refreshment/ enhancement for lecturers/ manager/ leaders ;</a:t>
            </a:r>
          </a:p>
          <a:p>
            <a:r>
              <a:rPr lang="en-US" dirty="0"/>
              <a:t>Ensure diversity in service delivery at all levels. </a:t>
            </a:r>
          </a:p>
        </p:txBody>
      </p:sp>
    </p:spTree>
    <p:extLst>
      <p:ext uri="{BB962C8B-B14F-4D97-AF65-F5344CB8AC3E}">
        <p14:creationId xmlns:p14="http://schemas.microsoft.com/office/powerpoint/2010/main" val="2965291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 DEVOLUTION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Negative attitude  in both leaders/mangers  or staff;</a:t>
            </a:r>
          </a:p>
          <a:p>
            <a:r>
              <a:rPr lang="en-US" dirty="0"/>
              <a:t>Leadership/ management theories used by institutions may not encourage diversity;</a:t>
            </a:r>
          </a:p>
          <a:p>
            <a:r>
              <a:rPr lang="en-US" dirty="0"/>
              <a:t>Erroneous perception of diversity for delivery of quality health  care by nurses/midwives.</a:t>
            </a:r>
          </a:p>
          <a:p>
            <a:r>
              <a:rPr lang="en-US" dirty="0"/>
              <a:t>Cultural , socio economic status , language   used in leading and managing in caring professions.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1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Discriminations – privileges and disadvantages;</a:t>
            </a:r>
          </a:p>
          <a:p>
            <a:r>
              <a:rPr lang="en-US" dirty="0"/>
              <a:t>Lack of positive, fostering safe environments ;</a:t>
            </a:r>
          </a:p>
          <a:p>
            <a:r>
              <a:rPr lang="en-US" dirty="0"/>
              <a:t>Unclear Policies, standards and guidelines at different levels;</a:t>
            </a:r>
          </a:p>
          <a:p>
            <a:r>
              <a:rPr lang="en-US" dirty="0"/>
              <a:t>Personality traits of individuals involved – knowledge, physical abilities, beliefs  and other ideologies ;</a:t>
            </a:r>
          </a:p>
          <a:p>
            <a:r>
              <a:rPr lang="en-US" dirty="0"/>
              <a:t>Lack of staff involvement in diversity concept;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61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BENEFITS OF DIVERSITY AT WORK 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r>
              <a:rPr lang="en-US" dirty="0"/>
              <a:t>Broader market  due to variety skills &amp; experiences more capacity for different activities,</a:t>
            </a:r>
          </a:p>
          <a:p>
            <a:r>
              <a:rPr lang="en-US" dirty="0"/>
              <a:t>Increased productivity- expertise mix with experiences with improved team work,</a:t>
            </a:r>
          </a:p>
          <a:p>
            <a:r>
              <a:rPr lang="en-US" dirty="0"/>
              <a:t>Innovation  through shared knowledge/ experiences</a:t>
            </a:r>
          </a:p>
          <a:p>
            <a:r>
              <a:rPr lang="en-US" dirty="0"/>
              <a:t>Easier recruitment and retention for staff for specific activities,</a:t>
            </a:r>
          </a:p>
          <a:p>
            <a:r>
              <a:rPr lang="en-US" dirty="0"/>
              <a:t>Increased adaptability to market products according to emerging trends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91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Organization culture- HR M practices, expectations, incentives  perceived impact , tenure, education background, set goals to be achieved;</a:t>
            </a:r>
          </a:p>
          <a:p>
            <a:r>
              <a:rPr lang="en-US" dirty="0"/>
              <a:t>Need to build trust in diverse professional orientations;</a:t>
            </a:r>
          </a:p>
          <a:p>
            <a:r>
              <a:rPr lang="en-US" dirty="0"/>
              <a:t>Deal with emerging issues Globally, Regionally and Nationally-Locally;</a:t>
            </a:r>
          </a:p>
          <a:p>
            <a:r>
              <a:rPr lang="en-US" dirty="0"/>
              <a:t>Grow and develop excellence in the caring professions towards quality enhancement.</a:t>
            </a:r>
          </a:p>
        </p:txBody>
      </p:sp>
    </p:spTree>
    <p:extLst>
      <p:ext uri="{BB962C8B-B14F-4D97-AF65-F5344CB8AC3E}">
        <p14:creationId xmlns:p14="http://schemas.microsoft.com/office/powerpoint/2010/main" val="318988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Priscilla dike-(2013) described two dimensions critical is addressing diversity as primary and secondary.</a:t>
            </a:r>
          </a:p>
          <a:p>
            <a:r>
              <a:rPr lang="en-US" dirty="0"/>
              <a:t> In primary  age, gender  and so forth, which are easily noticeable. </a:t>
            </a:r>
          </a:p>
          <a:p>
            <a:r>
              <a:rPr lang="en-US" dirty="0"/>
              <a:t>The secondary dimension included  education, religion, income , origin these are noticed following several interactions. </a:t>
            </a:r>
          </a:p>
          <a:p>
            <a:r>
              <a:rPr lang="en-US" dirty="0"/>
              <a:t>In the process we need collaborative teams who support each other for achieving set goals.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09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This way the best available staff for both professions will be used to propel the teams to be recognized, accepted and respected hence visible at all levels. </a:t>
            </a:r>
          </a:p>
          <a:p>
            <a:r>
              <a:rPr lang="en-US" dirty="0"/>
              <a:t> To lead and manage diversity require  tolerance, open mindedness, open communication with capacity to manage conflicts that  may arise,</a:t>
            </a:r>
          </a:p>
          <a:p>
            <a:r>
              <a:rPr lang="en-US" dirty="0"/>
              <a:t>Respect  and acceptance of all as  individuals with different talents that can be positively used;</a:t>
            </a:r>
          </a:p>
          <a:p>
            <a:r>
              <a:rPr lang="en-US" dirty="0"/>
              <a:t>As teams develop working policies, standards and guidelines as issues emerge;</a:t>
            </a:r>
          </a:p>
          <a:p>
            <a:r>
              <a:rPr lang="en-US" dirty="0"/>
              <a:t>Monitor and evaluate quality of care objectively for continuous improvement. </a:t>
            </a:r>
          </a:p>
        </p:txBody>
      </p:sp>
    </p:spTree>
    <p:extLst>
      <p:ext uri="{BB962C8B-B14F-4D97-AF65-F5344CB8AC3E}">
        <p14:creationId xmlns:p14="http://schemas.microsoft.com/office/powerpoint/2010/main" val="216448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3628"/>
            <a:ext cx="8610600" cy="9005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BACKGROUND  INFORMATION</a:t>
            </a:r>
            <a:br>
              <a:rPr lang="en-US" b="1" dirty="0"/>
            </a:br>
            <a:r>
              <a:rPr lang="en-US" sz="3600" b="1" i="1" dirty="0"/>
              <a:t>DEFINITION OF TERMS USED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u="sng" dirty="0"/>
              <a:t>KEY </a:t>
            </a:r>
            <a:r>
              <a:rPr lang="en-US" b="1" u="sng" cap="small" dirty="0"/>
              <a:t>SEARCH WORDS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Nursing, midwifery, diversity, leadership and management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b="1" i="1" u="sng" dirty="0"/>
              <a:t>SIMPLIFYIED DEFINATIONS</a:t>
            </a:r>
          </a:p>
          <a:p>
            <a:r>
              <a:rPr lang="en-US" b="1" i="1" u="sng" dirty="0"/>
              <a:t> Leading</a:t>
            </a:r>
            <a:r>
              <a:rPr lang="en-US" dirty="0"/>
              <a:t>- influencing people to carry out tasks for achievement of objectives.</a:t>
            </a:r>
          </a:p>
          <a:p>
            <a:r>
              <a:rPr lang="en-US" b="1" i="1" u="sng" dirty="0"/>
              <a:t>Managing</a:t>
            </a:r>
            <a:r>
              <a:rPr lang="en-US" dirty="0"/>
              <a:t> –getting things done as planned through the workforce</a:t>
            </a:r>
          </a:p>
          <a:p>
            <a:r>
              <a:rPr lang="en-US" b="1" i="1" u="sng" dirty="0"/>
              <a:t>Diversity</a:t>
            </a:r>
            <a:r>
              <a:rPr lang="en-US" dirty="0"/>
              <a:t> –Understanding, respect and acceptance  concept as relates to individuals in any assignment. Appreciating others peoples difference in knowledge, attitude  and practice in doing or dealing with issues.</a:t>
            </a:r>
          </a:p>
          <a:p>
            <a:r>
              <a:rPr lang="en-US" b="1" i="1" u="sng" dirty="0"/>
              <a:t>Nursing</a:t>
            </a:r>
            <a:r>
              <a:rPr lang="en-US" dirty="0"/>
              <a:t> – Alleviating suffering for the sick or well  and supporting dignified death  in the caring process  as a key concept; focus is more on cause of discomfort or ill health/ disease  in order to provide relative comfort in the caring process. </a:t>
            </a:r>
          </a:p>
          <a:p>
            <a:r>
              <a:rPr lang="en-US" b="1" i="1" u="sng" dirty="0"/>
              <a:t>Midwifery</a:t>
            </a:r>
            <a:r>
              <a:rPr lang="en-US" dirty="0"/>
              <a:t> – supporting normal physiological processes in the lifecycle including sexual &amp; reproduction as well as child care as a key concept.  Disease is not necessarily part of the physiological process but rather an anticipated possible challenge</a:t>
            </a:r>
          </a:p>
        </p:txBody>
      </p:sp>
    </p:spTree>
    <p:extLst>
      <p:ext uri="{BB962C8B-B14F-4D97-AF65-F5344CB8AC3E}">
        <p14:creationId xmlns:p14="http://schemas.microsoft.com/office/powerpoint/2010/main" val="361642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73628"/>
            <a:ext cx="8153400" cy="900545"/>
          </a:xfrm>
        </p:spPr>
        <p:txBody>
          <a:bodyPr/>
          <a:lstStyle/>
          <a:p>
            <a:r>
              <a:rPr lang="en-US" dirty="0"/>
              <a:t>RECOMENDATIONS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Nursing and Midwifery leaders  must possess technical knowledge, social, emotional abilities in order to;</a:t>
            </a:r>
          </a:p>
          <a:p>
            <a:pPr lvl="1"/>
            <a:r>
              <a:rPr lang="en-US" dirty="0"/>
              <a:t>Beat and meet the dynamism challenges; </a:t>
            </a:r>
          </a:p>
          <a:p>
            <a:pPr lvl="1"/>
            <a:r>
              <a:rPr lang="en-US" dirty="0"/>
              <a:t>Be able to maximize the human capital around them  to achieve goals.</a:t>
            </a:r>
          </a:p>
          <a:p>
            <a:r>
              <a:rPr lang="en-US" dirty="0"/>
              <a:t> It is important to note that emotional intelligence has more value than analytical and technical skills combined (Ryan-2013). </a:t>
            </a:r>
          </a:p>
          <a:p>
            <a:pPr lvl="1"/>
            <a:r>
              <a:rPr lang="en-US" dirty="0"/>
              <a:t>Because  they are approachable, positive, warm, optimistic and empathetic leaders</a:t>
            </a:r>
          </a:p>
          <a:p>
            <a:pPr lvl="1"/>
            <a:r>
              <a:rPr lang="en-US" dirty="0"/>
              <a:t>They tend to produce effective results with their teams.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2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break the disconnect between the academicians/ scholars and service providers in ensuring effective Continuous Quality Improvement (CQI) care in Nursing and Midwifery professions.   </a:t>
            </a:r>
          </a:p>
          <a:p>
            <a:pPr lvl="1"/>
            <a:r>
              <a:rPr lang="en-US" dirty="0"/>
              <a:t>Organize workplace teams linked to research institutions  for continuous evidence gathering and sharing.</a:t>
            </a:r>
          </a:p>
          <a:p>
            <a:pPr lvl="1"/>
            <a:r>
              <a:rPr lang="en-US" dirty="0"/>
              <a:t>Ensure areas for centers of excellence in nursing or midwifery.</a:t>
            </a:r>
          </a:p>
          <a:p>
            <a:pPr lvl="1"/>
            <a:r>
              <a:rPr lang="en-US" b="1" i="1" dirty="0"/>
              <a:t>NB: this means that we must produce leaders as well as managers in the two critical professions not just a leader or a manager. 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781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lead and mange nursing and midwifery by example require those who</a:t>
            </a:r>
          </a:p>
          <a:p>
            <a:pPr lvl="1"/>
            <a:r>
              <a:rPr lang="en-US" dirty="0"/>
              <a:t> work as hard as everybody else, demonstrate competency as they lead the teams. </a:t>
            </a:r>
          </a:p>
          <a:p>
            <a:r>
              <a:rPr lang="en-US" dirty="0"/>
              <a:t> Beyond task allocation by the manager, </a:t>
            </a:r>
          </a:p>
          <a:p>
            <a:pPr lvl="1"/>
            <a:r>
              <a:rPr lang="en-US" dirty="0"/>
              <a:t>the leader as a role to bring out the best in people through emotional capacity display and to facilitate rapport in effective communication,</a:t>
            </a:r>
          </a:p>
          <a:p>
            <a:r>
              <a:rPr lang="en-US" dirty="0"/>
              <a:t>That is why we need to break the  disconnect between the academicians/ scholars and service providers in ensuring effective Continuous Quality Improvement (CQI) care in Nursing and Midwifery professions.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15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  <a:p>
            <a:pPr lvl="1"/>
            <a:r>
              <a:rPr lang="en-US" dirty="0"/>
              <a:t>ASANTE SANA</a:t>
            </a:r>
          </a:p>
          <a:p>
            <a:pPr lvl="2"/>
            <a:r>
              <a:rPr lang="en-US" dirty="0"/>
              <a:t>URIO MUNO</a:t>
            </a:r>
          </a:p>
          <a:p>
            <a:pPr lvl="3"/>
            <a:r>
              <a:rPr lang="en-US" dirty="0"/>
              <a:t>GALAATOMA</a:t>
            </a:r>
          </a:p>
          <a:p>
            <a:pPr lvl="4"/>
            <a:r>
              <a:rPr lang="en-US" dirty="0"/>
              <a:t>MWEGA FULU</a:t>
            </a:r>
          </a:p>
          <a:p>
            <a:pPr lvl="5"/>
            <a:r>
              <a:rPr lang="en-US" dirty="0"/>
              <a:t>NUSEO MUNO</a:t>
            </a:r>
          </a:p>
          <a:p>
            <a:pPr lvl="6"/>
            <a:r>
              <a:rPr lang="en-US" dirty="0"/>
              <a:t>BERA AINYA</a:t>
            </a:r>
          </a:p>
          <a:p>
            <a:pPr lvl="7"/>
            <a:r>
              <a:rPr lang="en-US" dirty="0"/>
              <a:t>NI WEGA MUNO</a:t>
            </a:r>
          </a:p>
        </p:txBody>
      </p:sp>
    </p:spTree>
    <p:extLst>
      <p:ext uri="{BB962C8B-B14F-4D97-AF65-F5344CB8AC3E}">
        <p14:creationId xmlns:p14="http://schemas.microsoft.com/office/powerpoint/2010/main" val="376614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 INFORMATION-2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Nursing and midwifery are caring professions that are knowledge, attitude and skill intensive;</a:t>
            </a:r>
          </a:p>
          <a:p>
            <a:r>
              <a:rPr lang="en-US" dirty="0"/>
              <a:t>In  some countries there exist confusion between the two caring profession;</a:t>
            </a:r>
          </a:p>
          <a:p>
            <a:r>
              <a:rPr lang="en-US" dirty="0"/>
              <a:t>Major hospitals benefit </a:t>
            </a:r>
            <a:r>
              <a:rPr lang="en-US" dirty="0" err="1"/>
              <a:t>alot</a:t>
            </a:r>
            <a:r>
              <a:rPr lang="en-US" dirty="0"/>
              <a:t> when there is clear distinction  between  nursing  &amp; midwifery  -sustained KAP  for continuous  quality improvement in care provision is enhanced; </a:t>
            </a:r>
          </a:p>
          <a:p>
            <a:r>
              <a:rPr lang="en-US" dirty="0"/>
              <a:t>Recognition and appreciation of different knowledge, attitude and skills in different individuals. </a:t>
            </a:r>
          </a:p>
        </p:txBody>
      </p:sp>
    </p:spTree>
    <p:extLst>
      <p:ext uri="{BB962C8B-B14F-4D97-AF65-F5344CB8AC3E}">
        <p14:creationId xmlns:p14="http://schemas.microsoft.com/office/powerpoint/2010/main" val="383070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 AIM &amp;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534400" cy="4724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u="sng" dirty="0"/>
              <a:t>AIM;</a:t>
            </a:r>
          </a:p>
          <a:p>
            <a:pPr lvl="1"/>
            <a:r>
              <a:rPr lang="en-US" dirty="0"/>
              <a:t>To discus nursing and midwifery leadership and management diversity in the pre and post devolution eras in Kenya;</a:t>
            </a:r>
          </a:p>
          <a:p>
            <a:pPr>
              <a:buFont typeface="Wingdings" pitchFamily="2" charset="2"/>
              <a:buChar char="Ø"/>
            </a:pPr>
            <a:r>
              <a:rPr lang="en-US" u="sng" dirty="0"/>
              <a:t> OBJECTIVES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To analyze the Pre  and post  devolution  leadership and management status for nursing and midwifery in Kenya;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To discussion observed scenarios on diversity leadership and management with their drivers for nursing and midwifery professions  in the pre/post devolution;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To discuss the post devolution opportunities and challenges to diversity in leading &amp; managing nursing / midwifery professions in Kenya. </a:t>
            </a:r>
          </a:p>
        </p:txBody>
      </p:sp>
    </p:spTree>
    <p:extLst>
      <p:ext uri="{BB962C8B-B14F-4D97-AF65-F5344CB8AC3E}">
        <p14:creationId xmlns:p14="http://schemas.microsoft.com/office/powerpoint/2010/main" val="382657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NURSING &amp; MIDWIFERY IN PRE- DEVOLUTION ERA IN KENYA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0772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Colonial time in 1950’s a nursing midwives and health visitors Council was established under Kenyan laws- cap. 257 for regulation of education &amp; practice.  </a:t>
            </a:r>
          </a:p>
          <a:p>
            <a:r>
              <a:rPr lang="en-US" dirty="0"/>
              <a:t> After independence  1978 “Health for All by the year 2000” WHO declaration started to affect the caring professions;</a:t>
            </a:r>
          </a:p>
          <a:p>
            <a:r>
              <a:rPr lang="en-US" dirty="0"/>
              <a:t>Clamour   for a “comprehensive nurse” for PHC  was mooted and piloted in Mombasa KMTC  for certificate and was quickly followed by a diploma program(KECHN &amp; KRCHN).</a:t>
            </a:r>
          </a:p>
          <a:p>
            <a:r>
              <a:rPr lang="en-US" dirty="0"/>
              <a:t>It was the same template used to replicated for the bachelor degree program a few years later 1988 – 1990 in </a:t>
            </a:r>
            <a:r>
              <a:rPr lang="en-US" dirty="0" err="1"/>
              <a:t>Baraton</a:t>
            </a:r>
            <a:r>
              <a:rPr lang="en-US" dirty="0"/>
              <a:t> university and University of Nairobi as others followed.</a:t>
            </a:r>
          </a:p>
          <a:p>
            <a:r>
              <a:rPr lang="en-US" dirty="0"/>
              <a:t>Nursing department in MOH had three sections/units that looked at efficiency/ effectiveness in care provision:- (</a:t>
            </a:r>
            <a:r>
              <a:rPr lang="en-US" b="1" i="1" dirty="0"/>
              <a:t>General Nursing, Midwifery and Community Health Nursing/ Public health Nursing)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57532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devolution  cont.1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three units were tailored as programs for quality care ( general nursing  and midwifery for hospitals  with Community Health/ public health nursing for  rural health/primary health  care services).</a:t>
            </a:r>
          </a:p>
          <a:p>
            <a:pPr lvl="1"/>
            <a:r>
              <a:rPr lang="en-US" dirty="0"/>
              <a:t>NB. Quality of care for clients and patients was enhanced in each area  - </a:t>
            </a:r>
            <a:r>
              <a:rPr lang="en-US" b="1" i="1" dirty="0"/>
              <a:t> ONE head for the whole process ensured each  unit head were well prepared  through  mentorship , coaching and supervision for new recruits  at MOH HQRS and major hospitals.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172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POST DEVOLUTION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/>
              <a:t>National  government  attempted to sustain diversity to counties without much success.</a:t>
            </a:r>
          </a:p>
          <a:p>
            <a:r>
              <a:rPr lang="en-US" dirty="0"/>
              <a:t>County governments wanted autonomy in managing the Human Resources Health   as well as the Health system as a whole;</a:t>
            </a:r>
          </a:p>
          <a:p>
            <a:r>
              <a:rPr lang="en-US" dirty="0"/>
              <a:t>Inheritance of  nursing and midwifery care process were not uniform in the  47 counties;</a:t>
            </a:r>
          </a:p>
          <a:p>
            <a:r>
              <a:rPr lang="en-US" dirty="0"/>
              <a:t>Not  all nursing/midwifery staff deployed in  County leadership and management   were  health system management (HSM) Trained.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77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DEVOLUTION ERA-2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Critical decisions were therefore done with little or no competencies;</a:t>
            </a:r>
          </a:p>
          <a:p>
            <a:r>
              <a:rPr lang="en-US" dirty="0"/>
              <a:t>Many training institutions  were set up – public, private and faith based;</a:t>
            </a:r>
          </a:p>
          <a:p>
            <a:r>
              <a:rPr lang="en-US" dirty="0"/>
              <a:t>No clear specific preparation for most educators</a:t>
            </a:r>
            <a:r>
              <a:rPr lang="en-US" u="sng" dirty="0"/>
              <a:t>(deployment  of lecturers versus learners ratio</a:t>
            </a:r>
            <a:r>
              <a:rPr lang="en-US" dirty="0"/>
              <a:t>),</a:t>
            </a:r>
          </a:p>
          <a:p>
            <a:r>
              <a:rPr lang="en-US" dirty="0"/>
              <a:t>Disparity in student  preceptor/ mentor ratio  set in in many county practical placement sites;</a:t>
            </a:r>
          </a:p>
          <a:p>
            <a:r>
              <a:rPr lang="en-US" dirty="0"/>
              <a:t>Preparation for preceptors/mentors was overtaken by unfolding event; </a:t>
            </a:r>
          </a:p>
          <a:p>
            <a:r>
              <a:rPr lang="en-US" dirty="0"/>
              <a:t>This has further interfered with the leadership/ management diversity to </a:t>
            </a:r>
            <a:r>
              <a:rPr lang="en-US"/>
              <a:t>be realized </a:t>
            </a:r>
            <a:r>
              <a:rPr lang="en-US" dirty="0"/>
              <a:t>from recruitment  and deployment.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2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OBSERVED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300" b="1" dirty="0"/>
              <a:t>EDUCATION ;</a:t>
            </a:r>
            <a:endParaRPr lang="en-US" b="1" dirty="0"/>
          </a:p>
          <a:p>
            <a:pPr marL="777240" lvl="1" indent="-457200"/>
            <a:r>
              <a:rPr lang="en-US" sz="3100" dirty="0"/>
              <a:t> Quality  to be addressed urgently; lecturer /student ratio, preceptor/ student ratio  from many schools with unprepared practical sites,</a:t>
            </a:r>
            <a:endParaRPr lang="en-US" dirty="0"/>
          </a:p>
          <a:p>
            <a:r>
              <a:rPr lang="en-US" sz="3600" b="1" dirty="0"/>
              <a:t>REGULATION;</a:t>
            </a:r>
            <a:r>
              <a:rPr lang="en-US" sz="5800" dirty="0"/>
              <a:t> </a:t>
            </a:r>
          </a:p>
          <a:p>
            <a:pPr lvl="1"/>
            <a:r>
              <a:rPr lang="en-US" sz="4100" dirty="0"/>
              <a:t>review needed urgently for consumer/ provider protection; </a:t>
            </a:r>
          </a:p>
          <a:p>
            <a:pPr lvl="1"/>
            <a:r>
              <a:rPr lang="en-US" sz="3600" dirty="0"/>
              <a:t>There is need to entrench diversity for continuous quality improvement in Nursing and midwifery care.</a:t>
            </a:r>
          </a:p>
          <a:p>
            <a:pPr lvl="1"/>
            <a:r>
              <a:rPr lang="en-US" sz="3600" dirty="0"/>
              <a:t> Regulation is for provision of social justice for consumers and providers in order to ensure a safe and secure working environment (</a:t>
            </a:r>
            <a:r>
              <a:rPr lang="en-US" sz="3600" dirty="0" err="1"/>
              <a:t>Nadya</a:t>
            </a:r>
            <a:r>
              <a:rPr lang="en-US" sz="3600" dirty="0"/>
              <a:t> and </a:t>
            </a:r>
            <a:r>
              <a:rPr lang="en-US" sz="3600" dirty="0" err="1"/>
              <a:t>Ariss</a:t>
            </a:r>
            <a:r>
              <a:rPr lang="en-US" sz="3600" dirty="0"/>
              <a:t> -2019)</a:t>
            </a:r>
            <a:r>
              <a:rPr lang="en-US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1029429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952</TotalTime>
  <Words>1749</Words>
  <Application>Microsoft Macintosh PowerPoint</Application>
  <PresentationFormat>On-screen Show (4:3)</PresentationFormat>
  <Paragraphs>132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Tw Cen MT</vt:lpstr>
      <vt:lpstr>Wingdings</vt:lpstr>
      <vt:lpstr>Wingdings 2</vt:lpstr>
      <vt:lpstr>Median</vt:lpstr>
      <vt:lpstr>LEADING AND MANAGING NURSING/ MIDWIFERY PROFESSIONS DIVERSITY  a KENYAn experience</vt:lpstr>
      <vt:lpstr>BACKGROUND  INFORMATION DEFINITION OF TERMS USED</vt:lpstr>
      <vt:lpstr>BACKGROUND INFORMATION-2</vt:lpstr>
      <vt:lpstr>DISCUSSION AIM &amp; OBJECTIVES</vt:lpstr>
      <vt:lpstr>NURSING &amp; MIDWIFERY IN PRE- DEVOLUTION ERA IN KENYA</vt:lpstr>
      <vt:lpstr>Pre- devolution  cont.1</vt:lpstr>
      <vt:lpstr> POST DEVOLUTION ERA</vt:lpstr>
      <vt:lpstr>POST DEVOLUTION ERA-2</vt:lpstr>
      <vt:lpstr>OBSERVED SCENARIOS</vt:lpstr>
      <vt:lpstr>OBSERVATIONS- 2</vt:lpstr>
      <vt:lpstr>OBSERVATIONS- 3</vt:lpstr>
      <vt:lpstr>OBSERVATIONS- 4</vt:lpstr>
      <vt:lpstr>POST DEVOLUTION OPPORTUNITIES</vt:lpstr>
      <vt:lpstr>POST DEVOLUTION CHALLENGES</vt:lpstr>
      <vt:lpstr>CHALLENGES -2</vt:lpstr>
      <vt:lpstr>BENEFITS OF DIVERSITY AT WORK PLACE</vt:lpstr>
      <vt:lpstr>DISCUSSIONS</vt:lpstr>
      <vt:lpstr>DISCUSSION-2</vt:lpstr>
      <vt:lpstr>CONCLUSION</vt:lpstr>
      <vt:lpstr>RECOMENDATIONS</vt:lpstr>
      <vt:lpstr>RECOMMENDATIONS-2</vt:lpstr>
      <vt:lpstr>RECOMMENDATIONS-3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AND MANAGING NURSING/ MIDWIFERY IN KENYA</dc:title>
  <dc:creator>Admin</dc:creator>
  <cp:lastModifiedBy>Donna Childress</cp:lastModifiedBy>
  <cp:revision>51</cp:revision>
  <dcterms:created xsi:type="dcterms:W3CDTF">2019-05-04T12:23:34Z</dcterms:created>
  <dcterms:modified xsi:type="dcterms:W3CDTF">2022-05-13T01:07:33Z</dcterms:modified>
</cp:coreProperties>
</file>