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1" r:id="rId4"/>
    <p:sldId id="259" r:id="rId5"/>
    <p:sldId id="260" r:id="rId6"/>
    <p:sldId id="262" r:id="rId7"/>
    <p:sldId id="263" r:id="rId8"/>
    <p:sldId id="266" r:id="rId9"/>
    <p:sldId id="267" r:id="rId10"/>
    <p:sldId id="268" r:id="rId11"/>
    <p:sldId id="277" r:id="rId12"/>
    <p:sldId id="258" r:id="rId13"/>
    <p:sldId id="281" r:id="rId14"/>
    <p:sldId id="278"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varScale="1">
        <p:scale>
          <a:sx n="86" d="100"/>
          <a:sy n="86" d="100"/>
        </p:scale>
        <p:origin x="69" y="2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E4FA3-7F26-46AD-8823-2F7C5000F9C3}"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C9392-D732-48D9-AB42-B2113C80E534}" type="slidenum">
              <a:rPr lang="en-US" smtClean="0"/>
              <a:t>‹#›</a:t>
            </a:fld>
            <a:endParaRPr lang="en-US"/>
          </a:p>
        </p:txBody>
      </p:sp>
    </p:spTree>
    <p:extLst>
      <p:ext uri="{BB962C8B-B14F-4D97-AF65-F5344CB8AC3E}">
        <p14:creationId xmlns:p14="http://schemas.microsoft.com/office/powerpoint/2010/main" val="123983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Cynics, skeptics about faith </a:t>
            </a:r>
          </a:p>
          <a:p>
            <a:pPr lvl="2"/>
            <a:r>
              <a:rPr lang="en-US" sz="2000" dirty="0" smtClean="0"/>
              <a:t>Cultivating – addresses the Emotional barriers </a:t>
            </a:r>
          </a:p>
          <a:p>
            <a:pPr lvl="1"/>
            <a:r>
              <a:rPr lang="en-US" sz="2000" dirty="0" smtClean="0"/>
              <a:t>Spectators to faith</a:t>
            </a:r>
          </a:p>
          <a:p>
            <a:pPr lvl="2"/>
            <a:r>
              <a:rPr lang="en-US" sz="2000" dirty="0" smtClean="0"/>
              <a:t>Sowing – Speaks to the mind</a:t>
            </a:r>
          </a:p>
          <a:p>
            <a:pPr lvl="1"/>
            <a:r>
              <a:rPr lang="en-US" sz="2000" dirty="0" smtClean="0"/>
              <a:t>Seeker of Faith</a:t>
            </a:r>
          </a:p>
          <a:p>
            <a:pPr lvl="2"/>
            <a:r>
              <a:rPr lang="en-US" sz="2000" dirty="0" smtClean="0"/>
              <a:t>Harvesting – speaks to the will</a:t>
            </a:r>
          </a:p>
          <a:p>
            <a:endParaRPr lang="en-US" dirty="0"/>
          </a:p>
        </p:txBody>
      </p:sp>
      <p:sp>
        <p:nvSpPr>
          <p:cNvPr id="4" name="Slide Number Placeholder 3"/>
          <p:cNvSpPr>
            <a:spLocks noGrp="1"/>
          </p:cNvSpPr>
          <p:nvPr>
            <p:ph type="sldNum" sz="quarter" idx="10"/>
          </p:nvPr>
        </p:nvSpPr>
        <p:spPr/>
        <p:txBody>
          <a:bodyPr/>
          <a:lstStyle/>
          <a:p>
            <a:fld id="{9CDC9392-D732-48D9-AB42-B2113C80E534}" type="slidenum">
              <a:rPr lang="en-US" smtClean="0"/>
              <a:t>12</a:t>
            </a:fld>
            <a:endParaRPr lang="en-US"/>
          </a:p>
        </p:txBody>
      </p:sp>
    </p:spTree>
    <p:extLst>
      <p:ext uri="{BB962C8B-B14F-4D97-AF65-F5344CB8AC3E}">
        <p14:creationId xmlns:p14="http://schemas.microsoft.com/office/powerpoint/2010/main" val="292235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326022"/>
          </a:xfrm>
        </p:spPr>
        <p:txBody>
          <a:bodyPr/>
          <a:lstStyle/>
          <a:p>
            <a:r>
              <a:rPr lang="en-US" dirty="0" smtClean="0"/>
              <a:t>Leadership 101</a:t>
            </a:r>
            <a:endParaRPr lang="en-US" dirty="0"/>
          </a:p>
        </p:txBody>
      </p:sp>
      <p:sp>
        <p:nvSpPr>
          <p:cNvPr id="3" name="Subtitle 2"/>
          <p:cNvSpPr>
            <a:spLocks noGrp="1"/>
          </p:cNvSpPr>
          <p:nvPr>
            <p:ph type="subTitle" idx="1"/>
          </p:nvPr>
        </p:nvSpPr>
        <p:spPr/>
        <p:txBody>
          <a:bodyPr/>
          <a:lstStyle/>
          <a:p>
            <a:r>
              <a:rPr lang="en-US" dirty="0" smtClean="0"/>
              <a:t>Barbara A. Ihrke, PHD, RN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163" y="4793672"/>
            <a:ext cx="3763673" cy="1723520"/>
          </a:xfrm>
          <a:prstGeom prst="rect">
            <a:avLst/>
          </a:prstGeom>
        </p:spPr>
      </p:pic>
    </p:spTree>
    <p:extLst>
      <p:ext uri="{BB962C8B-B14F-4D97-AF65-F5344CB8AC3E}">
        <p14:creationId xmlns:p14="http://schemas.microsoft.com/office/powerpoint/2010/main" val="329154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511" y="2783031"/>
            <a:ext cx="4116098" cy="3967873"/>
          </a:xfrm>
          <a:prstGeom prst="rect">
            <a:avLst/>
          </a:prstGeom>
        </p:spPr>
      </p:pic>
      <p:sp>
        <p:nvSpPr>
          <p:cNvPr id="2" name="Title 1"/>
          <p:cNvSpPr>
            <a:spLocks noGrp="1"/>
          </p:cNvSpPr>
          <p:nvPr>
            <p:ph type="title"/>
          </p:nvPr>
        </p:nvSpPr>
        <p:spPr>
          <a:xfrm>
            <a:off x="913774" y="230590"/>
            <a:ext cx="10364451" cy="1307265"/>
          </a:xfrm>
        </p:spPr>
        <p:txBody>
          <a:bodyPr/>
          <a:lstStyle/>
          <a:p>
            <a:r>
              <a:rPr lang="en-US" dirty="0"/>
              <a:t>Leadership: </a:t>
            </a:r>
            <a:r>
              <a:rPr lang="en-US" dirty="0" smtClean="0"/>
              <a:t>101</a:t>
            </a:r>
            <a:endParaRPr lang="en-US" dirty="0"/>
          </a:p>
        </p:txBody>
      </p:sp>
      <p:sp>
        <p:nvSpPr>
          <p:cNvPr id="3" name="Content Placeholder 2"/>
          <p:cNvSpPr>
            <a:spLocks noGrp="1"/>
          </p:cNvSpPr>
          <p:nvPr>
            <p:ph sz="quarter" idx="13"/>
          </p:nvPr>
        </p:nvSpPr>
        <p:spPr>
          <a:xfrm>
            <a:off x="318028" y="1812911"/>
            <a:ext cx="8673571" cy="3950581"/>
          </a:xfrm>
        </p:spPr>
        <p:txBody>
          <a:bodyPr>
            <a:normAutofit/>
          </a:bodyPr>
          <a:lstStyle/>
          <a:p>
            <a:r>
              <a:rPr lang="en-US" sz="2400" dirty="0" smtClean="0"/>
              <a:t>Mentor the next team of leaders (</a:t>
            </a:r>
            <a:r>
              <a:rPr lang="en-US" sz="2400" smtClean="0"/>
              <a:t>succession </a:t>
            </a:r>
            <a:r>
              <a:rPr lang="en-US" sz="2400" smtClean="0"/>
              <a:t>planning)</a:t>
            </a:r>
            <a:endParaRPr lang="en-US" sz="2400" dirty="0" smtClean="0"/>
          </a:p>
          <a:p>
            <a:r>
              <a:rPr lang="en-US" sz="2400" dirty="0" smtClean="0"/>
              <a:t>Sense of what direction the work is going</a:t>
            </a:r>
          </a:p>
          <a:p>
            <a:r>
              <a:rPr lang="en-US" sz="2400" dirty="0" smtClean="0"/>
              <a:t>willing to go the extra kilometer for the team</a:t>
            </a:r>
            <a:endParaRPr lang="en-US" sz="2400" dirty="0"/>
          </a:p>
        </p:txBody>
      </p:sp>
    </p:spTree>
    <p:extLst>
      <p:ext uri="{BB962C8B-B14F-4D97-AF65-F5344CB8AC3E}">
        <p14:creationId xmlns:p14="http://schemas.microsoft.com/office/powerpoint/2010/main" val="144943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4444"/>
            <a:ext cx="10364451" cy="1596177"/>
          </a:xfrm>
        </p:spPr>
        <p:txBody>
          <a:bodyPr/>
          <a:lstStyle/>
          <a:p>
            <a:r>
              <a:rPr lang="en-US" dirty="0" smtClean="0"/>
              <a:t>Leadership 101</a:t>
            </a:r>
            <a:endParaRPr lang="en-US" dirty="0"/>
          </a:p>
        </p:txBody>
      </p:sp>
      <p:sp>
        <p:nvSpPr>
          <p:cNvPr id="3" name="Content Placeholder 2"/>
          <p:cNvSpPr>
            <a:spLocks noGrp="1"/>
          </p:cNvSpPr>
          <p:nvPr>
            <p:ph sz="quarter" idx="13"/>
          </p:nvPr>
        </p:nvSpPr>
        <p:spPr>
          <a:xfrm>
            <a:off x="913149" y="1549674"/>
            <a:ext cx="7815215" cy="2537418"/>
          </a:xfrm>
        </p:spPr>
        <p:txBody>
          <a:bodyPr>
            <a:normAutofit/>
          </a:bodyPr>
          <a:lstStyle/>
          <a:p>
            <a:r>
              <a:rPr lang="en-US" sz="2400" dirty="0" smtClean="0"/>
              <a:t>our Profession is Nursing </a:t>
            </a:r>
          </a:p>
          <a:p>
            <a:r>
              <a:rPr lang="en-US" sz="2400" dirty="0" smtClean="0"/>
              <a:t>our calling is to Serve God with our profession</a:t>
            </a:r>
          </a:p>
          <a:p>
            <a:r>
              <a:rPr lang="en-US" sz="2400" dirty="0" smtClean="0"/>
              <a:t>We are nurse leaders and we are spiritual leaders</a:t>
            </a:r>
            <a:endParaRPr lang="en-US" sz="2400" dirty="0"/>
          </a:p>
        </p:txBody>
      </p:sp>
      <p:pic>
        <p:nvPicPr>
          <p:cNvPr id="8" name="Picture 7"/>
          <p:cNvPicPr>
            <a:picLocks noChangeAspect="1"/>
          </p:cNvPicPr>
          <p:nvPr/>
        </p:nvPicPr>
        <p:blipFill>
          <a:blip r:embed="rId2"/>
          <a:stretch>
            <a:fillRect/>
          </a:stretch>
        </p:blipFill>
        <p:spPr>
          <a:xfrm>
            <a:off x="8039200" y="3145851"/>
            <a:ext cx="4152800" cy="3712149"/>
          </a:xfrm>
          <a:prstGeom prst="rect">
            <a:avLst/>
          </a:prstGeom>
        </p:spPr>
      </p:pic>
    </p:spTree>
    <p:extLst>
      <p:ext uri="{BB962C8B-B14F-4D97-AF65-F5344CB8AC3E}">
        <p14:creationId xmlns:p14="http://schemas.microsoft.com/office/powerpoint/2010/main" val="1242577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58299"/>
            <a:ext cx="10364451" cy="1596177"/>
          </a:xfrm>
        </p:spPr>
        <p:txBody>
          <a:bodyPr/>
          <a:lstStyle/>
          <a:p>
            <a:r>
              <a:rPr lang="en-US" dirty="0" smtClean="0"/>
              <a:t>Leadership in Nursing</a:t>
            </a:r>
            <a:endParaRPr lang="en-US" dirty="0"/>
          </a:p>
        </p:txBody>
      </p:sp>
      <p:sp>
        <p:nvSpPr>
          <p:cNvPr id="3" name="Content Placeholder 2"/>
          <p:cNvSpPr>
            <a:spLocks noGrp="1"/>
          </p:cNvSpPr>
          <p:nvPr>
            <p:ph sz="quarter" idx="13"/>
          </p:nvPr>
        </p:nvSpPr>
        <p:spPr>
          <a:xfrm>
            <a:off x="913774" y="1757492"/>
            <a:ext cx="10364452" cy="4310799"/>
          </a:xfrm>
        </p:spPr>
        <p:txBody>
          <a:bodyPr/>
          <a:lstStyle/>
          <a:p>
            <a:r>
              <a:rPr lang="en-US" sz="2400" dirty="0"/>
              <a:t>Nurses are spiritual </a:t>
            </a:r>
            <a:r>
              <a:rPr lang="en-US" sz="2400" dirty="0" smtClean="0"/>
              <a:t>leaders – Being, Caring, Advocating, loving</a:t>
            </a:r>
            <a:endParaRPr lang="en-US" sz="2400" dirty="0"/>
          </a:p>
          <a:p>
            <a:pPr lvl="1"/>
            <a:r>
              <a:rPr lang="en-US" sz="2000" dirty="0" smtClean="0"/>
              <a:t>Being</a:t>
            </a:r>
          </a:p>
          <a:p>
            <a:pPr lvl="1"/>
            <a:r>
              <a:rPr lang="en-US" sz="2000" dirty="0" smtClean="0"/>
              <a:t>Caring </a:t>
            </a:r>
          </a:p>
          <a:p>
            <a:pPr lvl="1"/>
            <a:r>
              <a:rPr lang="en-US" sz="2000" dirty="0" smtClean="0"/>
              <a:t>advocating</a:t>
            </a:r>
          </a:p>
          <a:p>
            <a:pPr lvl="1"/>
            <a:r>
              <a:rPr lang="en-US" sz="2000" dirty="0" smtClean="0"/>
              <a:t>loving</a:t>
            </a:r>
          </a:p>
          <a:p>
            <a:pPr lvl="1"/>
            <a:r>
              <a:rPr lang="en-US" sz="2000" dirty="0" smtClean="0"/>
              <a:t>Sharing </a:t>
            </a:r>
            <a:r>
              <a:rPr lang="en-US" sz="2000" dirty="0"/>
              <a:t>hope, healing, and Health</a:t>
            </a:r>
          </a:p>
          <a:p>
            <a:pPr lvl="1"/>
            <a:endParaRPr lang="en-US" sz="2000" dirty="0" smtClean="0"/>
          </a:p>
        </p:txBody>
      </p:sp>
      <p:pic>
        <p:nvPicPr>
          <p:cNvPr id="9" name="Picture 8"/>
          <p:cNvPicPr>
            <a:picLocks noChangeAspect="1"/>
          </p:cNvPicPr>
          <p:nvPr/>
        </p:nvPicPr>
        <p:blipFill>
          <a:blip r:embed="rId3"/>
          <a:stretch>
            <a:fillRect/>
          </a:stretch>
        </p:blipFill>
        <p:spPr>
          <a:xfrm>
            <a:off x="8054630" y="2909454"/>
            <a:ext cx="4137370" cy="3754582"/>
          </a:xfrm>
          <a:prstGeom prst="rect">
            <a:avLst/>
          </a:prstGeom>
        </p:spPr>
      </p:pic>
    </p:spTree>
    <p:extLst>
      <p:ext uri="{BB962C8B-B14F-4D97-AF65-F5344CB8AC3E}">
        <p14:creationId xmlns:p14="http://schemas.microsoft.com/office/powerpoint/2010/main" val="391599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72154"/>
            <a:ext cx="10364451" cy="1168720"/>
          </a:xfrm>
        </p:spPr>
        <p:txBody>
          <a:bodyPr/>
          <a:lstStyle/>
          <a:p>
            <a:r>
              <a:rPr lang="en-US" dirty="0"/>
              <a:t>Leadership: 101</a:t>
            </a:r>
          </a:p>
        </p:txBody>
      </p:sp>
      <p:sp>
        <p:nvSpPr>
          <p:cNvPr id="3" name="Content Placeholder 2"/>
          <p:cNvSpPr>
            <a:spLocks noGrp="1"/>
          </p:cNvSpPr>
          <p:nvPr>
            <p:ph sz="quarter" idx="13"/>
          </p:nvPr>
        </p:nvSpPr>
        <p:spPr>
          <a:xfrm>
            <a:off x="913774" y="1856510"/>
            <a:ext cx="9186190" cy="4585854"/>
          </a:xfrm>
        </p:spPr>
        <p:txBody>
          <a:bodyPr>
            <a:normAutofit lnSpcReduction="10000"/>
          </a:bodyPr>
          <a:lstStyle/>
          <a:p>
            <a:r>
              <a:rPr lang="en-US" sz="2400" dirty="0" smtClean="0"/>
              <a:t>Leadership journey </a:t>
            </a:r>
          </a:p>
          <a:p>
            <a:pPr lvl="1"/>
            <a:r>
              <a:rPr lang="en-US" sz="2000" dirty="0" smtClean="0"/>
              <a:t>Member of the team</a:t>
            </a:r>
          </a:p>
          <a:p>
            <a:pPr lvl="1"/>
            <a:r>
              <a:rPr lang="en-US" sz="2000" dirty="0" smtClean="0"/>
              <a:t>Leader of the team</a:t>
            </a:r>
          </a:p>
          <a:p>
            <a:r>
              <a:rPr lang="en-US" sz="2400" dirty="0" smtClean="0"/>
              <a:t>Focus is on Godly service </a:t>
            </a:r>
          </a:p>
          <a:p>
            <a:pPr lvl="1"/>
            <a:r>
              <a:rPr lang="en-US" sz="2200" dirty="0" smtClean="0"/>
              <a:t>Colossians 3: 12-14  Therefore, as God’s chosen people, holy and dearly loved, clothe yourself with compassion, kindness, humility, gentleness and patience. Bear with each other and forgive whatever grievances you may have against one another. Forgive as the Lord forgave you.  And over all these virtues put on love, which binds them all together in perfect unity.</a:t>
            </a:r>
          </a:p>
          <a:p>
            <a:pPr lvl="1"/>
            <a:endParaRPr lang="en-US" sz="2200" dirty="0"/>
          </a:p>
        </p:txBody>
      </p:sp>
    </p:spTree>
    <p:extLst>
      <p:ext uri="{BB962C8B-B14F-4D97-AF65-F5344CB8AC3E}">
        <p14:creationId xmlns:p14="http://schemas.microsoft.com/office/powerpoint/2010/main" val="402233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58300"/>
            <a:ext cx="10364451" cy="974756"/>
          </a:xfrm>
        </p:spPr>
        <p:txBody>
          <a:bodyPr/>
          <a:lstStyle/>
          <a:p>
            <a:r>
              <a:rPr lang="en-US" dirty="0" smtClean="0"/>
              <a:t>Review</a:t>
            </a:r>
            <a:endParaRPr lang="en-US" dirty="0"/>
          </a:p>
        </p:txBody>
      </p:sp>
      <p:sp>
        <p:nvSpPr>
          <p:cNvPr id="3" name="Content Placeholder 2"/>
          <p:cNvSpPr>
            <a:spLocks noGrp="1"/>
          </p:cNvSpPr>
          <p:nvPr>
            <p:ph sz="quarter" idx="13"/>
          </p:nvPr>
        </p:nvSpPr>
        <p:spPr>
          <a:xfrm>
            <a:off x="913774" y="1847850"/>
            <a:ext cx="6400800" cy="4345132"/>
          </a:xfrm>
        </p:spPr>
        <p:txBody>
          <a:bodyPr>
            <a:normAutofit lnSpcReduction="10000"/>
          </a:bodyPr>
          <a:lstStyle/>
          <a:p>
            <a:r>
              <a:rPr lang="en-US" sz="2400" dirty="0" smtClean="0"/>
              <a:t>Nurse Leaders</a:t>
            </a:r>
          </a:p>
          <a:p>
            <a:pPr lvl="1"/>
            <a:r>
              <a:rPr lang="en-US" sz="2000" dirty="0" smtClean="0"/>
              <a:t>Do you have the knowledge, skills, Attitude to be a nurse leader?</a:t>
            </a:r>
          </a:p>
          <a:p>
            <a:pPr lvl="1"/>
            <a:r>
              <a:rPr lang="en-US" sz="2000" dirty="0" smtClean="0"/>
              <a:t>Do you accept new roles?</a:t>
            </a:r>
          </a:p>
          <a:p>
            <a:pPr lvl="1"/>
            <a:r>
              <a:rPr lang="en-US" sz="2000" dirty="0" smtClean="0"/>
              <a:t>Are you preparing for your next role?</a:t>
            </a:r>
          </a:p>
          <a:p>
            <a:pPr lvl="1"/>
            <a:r>
              <a:rPr lang="en-US" sz="2000" dirty="0" smtClean="0"/>
              <a:t>Are you willing to change? </a:t>
            </a:r>
          </a:p>
          <a:p>
            <a:pPr lvl="1"/>
            <a:r>
              <a:rPr lang="en-US" sz="2000" dirty="0" smtClean="0"/>
              <a:t>Are you seeking mentors/coaching?</a:t>
            </a:r>
          </a:p>
          <a:p>
            <a:pPr lvl="1"/>
            <a:endParaRPr lang="en-US" sz="2000" dirty="0"/>
          </a:p>
          <a:p>
            <a:r>
              <a:rPr lang="en-US" sz="2400" dirty="0" smtClean="0"/>
              <a:t>Take the Next step in your leadership journey!</a:t>
            </a:r>
          </a:p>
          <a:p>
            <a:pPr lvl="1"/>
            <a:endParaRPr lang="en-US" dirty="0"/>
          </a:p>
        </p:txBody>
      </p:sp>
      <p:pic>
        <p:nvPicPr>
          <p:cNvPr id="6" name="Picture 5"/>
          <p:cNvPicPr>
            <a:picLocks noChangeAspect="1"/>
          </p:cNvPicPr>
          <p:nvPr/>
        </p:nvPicPr>
        <p:blipFill>
          <a:blip r:embed="rId2"/>
          <a:stretch>
            <a:fillRect/>
          </a:stretch>
        </p:blipFill>
        <p:spPr>
          <a:xfrm>
            <a:off x="8020050" y="1847850"/>
            <a:ext cx="3467100" cy="4686300"/>
          </a:xfrm>
          <a:prstGeom prst="rect">
            <a:avLst/>
          </a:prstGeom>
        </p:spPr>
      </p:pic>
    </p:spTree>
    <p:extLst>
      <p:ext uri="{BB962C8B-B14F-4D97-AF65-F5344CB8AC3E}">
        <p14:creationId xmlns:p14="http://schemas.microsoft.com/office/powerpoint/2010/main" val="402559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21" y="274190"/>
            <a:ext cx="10364451" cy="1125120"/>
          </a:xfrm>
        </p:spPr>
        <p:txBody>
          <a:bodyPr/>
          <a:lstStyle/>
          <a:p>
            <a:r>
              <a:rPr lang="en-US" dirty="0" smtClean="0"/>
              <a:t>Questions? </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06982" y="1870366"/>
            <a:ext cx="4821381" cy="4821381"/>
          </a:xfrm>
        </p:spPr>
      </p:pic>
    </p:spTree>
    <p:extLst>
      <p:ext uri="{BB962C8B-B14F-4D97-AF65-F5344CB8AC3E}">
        <p14:creationId xmlns:p14="http://schemas.microsoft.com/office/powerpoint/2010/main" val="2741706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References</a:t>
            </a:r>
            <a:endParaRPr lang="en-US" dirty="0"/>
          </a:p>
        </p:txBody>
      </p:sp>
      <p:sp>
        <p:nvSpPr>
          <p:cNvPr id="5" name="Content Placeholder 4"/>
          <p:cNvSpPr>
            <a:spLocks noGrp="1"/>
          </p:cNvSpPr>
          <p:nvPr>
            <p:ph sz="quarter" idx="13"/>
          </p:nvPr>
        </p:nvSpPr>
        <p:spPr>
          <a:xfrm>
            <a:off x="913774" y="1314146"/>
            <a:ext cx="10918008" cy="5169781"/>
          </a:xfrm>
        </p:spPr>
        <p:txBody>
          <a:bodyPr>
            <a:normAutofit/>
          </a:bodyPr>
          <a:lstStyle/>
          <a:p>
            <a:r>
              <a:rPr lang="en-US" cap="none" dirty="0" smtClean="0"/>
              <a:t>Benner, P. (1984). From novice to expert: Excellence and power in clinical nursing practice. Menlo Park, CA: Addison-Wesley Publishing. </a:t>
            </a:r>
          </a:p>
          <a:p>
            <a:r>
              <a:rPr lang="en-US" cap="none" dirty="0" smtClean="0"/>
              <a:t>Maxwell, J. C. (2008). Travail </a:t>
            </a:r>
            <a:r>
              <a:rPr lang="en-US" cap="none" dirty="0" err="1" smtClean="0"/>
              <a:t>D’Equipe</a:t>
            </a:r>
            <a:r>
              <a:rPr lang="en-US" cap="none" dirty="0" smtClean="0"/>
              <a:t> 101. Nashville, TN: Thomas Nelson.</a:t>
            </a:r>
          </a:p>
          <a:p>
            <a:r>
              <a:rPr lang="en-US" cap="none" dirty="0" smtClean="0"/>
              <a:t>Maxwell, J. C. (2002). Les 21 </a:t>
            </a:r>
            <a:r>
              <a:rPr lang="en-US" cap="none" dirty="0" err="1" smtClean="0"/>
              <a:t>lois</a:t>
            </a:r>
            <a:r>
              <a:rPr lang="en-US" cap="none" dirty="0" smtClean="0"/>
              <a:t> </a:t>
            </a:r>
            <a:r>
              <a:rPr lang="en-US" cap="none" dirty="0" err="1" smtClean="0"/>
              <a:t>irrefutables</a:t>
            </a:r>
            <a:r>
              <a:rPr lang="en-US" cap="none" dirty="0" smtClean="0"/>
              <a:t> du leadership: </a:t>
            </a:r>
            <a:r>
              <a:rPr lang="en-US" cap="none" dirty="0" err="1" smtClean="0"/>
              <a:t>Suivez</a:t>
            </a:r>
            <a:r>
              <a:rPr lang="en-US" cap="none" dirty="0" smtClean="0"/>
              <a:t>-les et les </a:t>
            </a:r>
            <a:r>
              <a:rPr lang="en-US" cap="none" dirty="0" err="1" smtClean="0"/>
              <a:t>autres</a:t>
            </a:r>
            <a:r>
              <a:rPr lang="en-US" cap="none" dirty="0" smtClean="0"/>
              <a:t> </a:t>
            </a:r>
            <a:r>
              <a:rPr lang="en-US" cap="none" dirty="0" err="1" smtClean="0"/>
              <a:t>vous</a:t>
            </a:r>
            <a:r>
              <a:rPr lang="en-US" cap="none" dirty="0" smtClean="0"/>
              <a:t> </a:t>
            </a:r>
            <a:r>
              <a:rPr lang="en-US" cap="none" dirty="0" err="1" smtClean="0"/>
              <a:t>suivront</a:t>
            </a:r>
            <a:r>
              <a:rPr lang="en-US" cap="none" dirty="0" smtClean="0"/>
              <a:t>. Nashville, TN: Thomas Nelson</a:t>
            </a:r>
          </a:p>
          <a:p>
            <a:r>
              <a:rPr lang="en-US" cap="none" dirty="0" err="1" smtClean="0"/>
              <a:t>Mazzoccoli</a:t>
            </a:r>
            <a:r>
              <a:rPr lang="en-US" cap="none" dirty="0" smtClean="0"/>
              <a:t>, A. (2016). Mentoring through the leadership journey: From novice to expert. </a:t>
            </a:r>
            <a:r>
              <a:rPr lang="en-US" i="1" cap="none" dirty="0" smtClean="0"/>
              <a:t>Nurse leader, 14(</a:t>
            </a:r>
            <a:r>
              <a:rPr lang="en-US" cap="none" dirty="0" smtClean="0"/>
              <a:t>4), 253-256. </a:t>
            </a:r>
          </a:p>
          <a:p>
            <a:r>
              <a:rPr lang="en-US" cap="none" dirty="0" smtClean="0"/>
              <a:t>Walker-Reed, C. A. (2016). Clinical coaching: The means to achieving a legacy of leadership and professional development in nursing practice. </a:t>
            </a:r>
            <a:r>
              <a:rPr lang="en-US" i="1" cap="none" dirty="0" smtClean="0"/>
              <a:t>Journal of Nursing Education and Practice, 6(6), 41-47</a:t>
            </a:r>
            <a:r>
              <a:rPr lang="en-US" i="1" dirty="0" smtClean="0"/>
              <a:t>.</a:t>
            </a:r>
            <a:endParaRPr lang="en-US" dirty="0"/>
          </a:p>
        </p:txBody>
      </p:sp>
    </p:spTree>
    <p:extLst>
      <p:ext uri="{BB962C8B-B14F-4D97-AF65-F5344CB8AC3E}">
        <p14:creationId xmlns:p14="http://schemas.microsoft.com/office/powerpoint/2010/main" val="285201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lstStyle/>
          <a:p>
            <a:r>
              <a:rPr lang="en-US" dirty="0" smtClean="0"/>
              <a:t>Leadership 101</a:t>
            </a:r>
            <a:endParaRPr lang="en-US" dirty="0"/>
          </a:p>
        </p:txBody>
      </p:sp>
      <p:sp>
        <p:nvSpPr>
          <p:cNvPr id="3" name="Content Placeholder 2"/>
          <p:cNvSpPr>
            <a:spLocks noGrp="1"/>
          </p:cNvSpPr>
          <p:nvPr>
            <p:ph sz="quarter" idx="13"/>
          </p:nvPr>
        </p:nvSpPr>
        <p:spPr>
          <a:xfrm>
            <a:off x="913775" y="1203309"/>
            <a:ext cx="10668627" cy="5336035"/>
          </a:xfrm>
        </p:spPr>
        <p:txBody>
          <a:bodyPr>
            <a:normAutofit fontScale="92500" lnSpcReduction="10000"/>
          </a:bodyPr>
          <a:lstStyle/>
          <a:p>
            <a:endParaRPr lang="en-US" dirty="0" smtClean="0"/>
          </a:p>
          <a:p>
            <a:r>
              <a:rPr lang="en-US" sz="2600" dirty="0" smtClean="0"/>
              <a:t>Nurses are leaders – caring for the lives of others</a:t>
            </a:r>
          </a:p>
          <a:p>
            <a:pPr lvl="1"/>
            <a:r>
              <a:rPr lang="en-US" sz="2200" dirty="0" smtClean="0"/>
              <a:t>Work</a:t>
            </a:r>
          </a:p>
          <a:p>
            <a:pPr lvl="1"/>
            <a:r>
              <a:rPr lang="en-US" sz="2200" dirty="0" smtClean="0"/>
              <a:t>Family</a:t>
            </a:r>
          </a:p>
          <a:p>
            <a:pPr lvl="1"/>
            <a:r>
              <a:rPr lang="en-US" sz="2200" dirty="0" smtClean="0"/>
              <a:t>Church</a:t>
            </a:r>
          </a:p>
          <a:p>
            <a:r>
              <a:rPr lang="en-US" sz="2600" dirty="0"/>
              <a:t>Nurses are Healthcare </a:t>
            </a:r>
            <a:r>
              <a:rPr lang="en-US" sz="2600" dirty="0" smtClean="0"/>
              <a:t>leaders</a:t>
            </a:r>
          </a:p>
          <a:p>
            <a:pPr lvl="1"/>
            <a:r>
              <a:rPr lang="en-US" sz="2200" dirty="0" smtClean="0"/>
              <a:t>Educators</a:t>
            </a:r>
          </a:p>
          <a:p>
            <a:pPr lvl="1"/>
            <a:r>
              <a:rPr lang="en-US" sz="2200" dirty="0" smtClean="0"/>
              <a:t>Changing the path of Healthcare</a:t>
            </a:r>
          </a:p>
          <a:p>
            <a:r>
              <a:rPr lang="en-US" sz="2600" dirty="0" smtClean="0"/>
              <a:t>Nurses are Spiritual leaders</a:t>
            </a:r>
          </a:p>
          <a:p>
            <a:pPr lvl="1"/>
            <a:r>
              <a:rPr lang="en-US" sz="2200" dirty="0" smtClean="0"/>
              <a:t>Family</a:t>
            </a:r>
          </a:p>
          <a:p>
            <a:pPr lvl="1"/>
            <a:r>
              <a:rPr lang="en-US" sz="2200" dirty="0" smtClean="0"/>
              <a:t>Church</a:t>
            </a:r>
          </a:p>
          <a:p>
            <a:pPr lvl="1"/>
            <a:r>
              <a:rPr lang="en-US" sz="2200" dirty="0" smtClean="0"/>
              <a:t>Work</a:t>
            </a:r>
          </a:p>
          <a:p>
            <a:pPr lvl="1"/>
            <a:endParaRPr lang="en-US" dirty="0"/>
          </a:p>
        </p:txBody>
      </p:sp>
      <p:pic>
        <p:nvPicPr>
          <p:cNvPr id="4" name="Picture 3"/>
          <p:cNvPicPr>
            <a:picLocks noChangeAspect="1"/>
          </p:cNvPicPr>
          <p:nvPr/>
        </p:nvPicPr>
        <p:blipFill>
          <a:blip r:embed="rId2"/>
          <a:stretch>
            <a:fillRect/>
          </a:stretch>
        </p:blipFill>
        <p:spPr>
          <a:xfrm>
            <a:off x="7342909" y="2327711"/>
            <a:ext cx="4054186" cy="4001632"/>
          </a:xfrm>
          <a:prstGeom prst="rect">
            <a:avLst/>
          </a:prstGeom>
        </p:spPr>
      </p:pic>
    </p:spTree>
    <p:extLst>
      <p:ext uri="{BB962C8B-B14F-4D97-AF65-F5344CB8AC3E}">
        <p14:creationId xmlns:p14="http://schemas.microsoft.com/office/powerpoint/2010/main" val="32173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7"/>
            <a:ext cx="10364451" cy="1099447"/>
          </a:xfrm>
        </p:spPr>
        <p:txBody>
          <a:bodyPr/>
          <a:lstStyle/>
          <a:p>
            <a:r>
              <a:rPr lang="en-US" dirty="0" smtClean="0"/>
              <a:t>Leadership 101 – Are you a Leader?</a:t>
            </a:r>
            <a:endParaRPr lang="en-US" dirty="0"/>
          </a:p>
        </p:txBody>
      </p:sp>
      <p:sp>
        <p:nvSpPr>
          <p:cNvPr id="7" name="Content Placeholder 6"/>
          <p:cNvSpPr>
            <a:spLocks noGrp="1"/>
          </p:cNvSpPr>
          <p:nvPr>
            <p:ph sz="quarter" idx="13"/>
          </p:nvPr>
        </p:nvSpPr>
        <p:spPr>
          <a:xfrm>
            <a:off x="913775" y="2233594"/>
            <a:ext cx="4669607" cy="2740187"/>
          </a:xfrm>
        </p:spPr>
        <p:txBody>
          <a:bodyPr/>
          <a:lstStyle/>
          <a:p>
            <a:r>
              <a:rPr lang="en-US" sz="2400" dirty="0" smtClean="0"/>
              <a:t>My story</a:t>
            </a:r>
          </a:p>
          <a:p>
            <a:pPr lvl="1"/>
            <a:r>
              <a:rPr lang="en-US" sz="2000" dirty="0" smtClean="0"/>
              <a:t>Family</a:t>
            </a:r>
          </a:p>
          <a:p>
            <a:pPr lvl="1"/>
            <a:r>
              <a:rPr lang="en-US" sz="2000" dirty="0" smtClean="0"/>
              <a:t>Speech Therapy</a:t>
            </a:r>
          </a:p>
          <a:p>
            <a:pPr lvl="1"/>
            <a:r>
              <a:rPr lang="en-US" sz="2000" dirty="0" smtClean="0"/>
              <a:t>Education</a:t>
            </a:r>
          </a:p>
          <a:p>
            <a:pPr lvl="1"/>
            <a:r>
              <a:rPr lang="en-US" sz="2000" dirty="0" smtClean="0"/>
              <a:t>God’s Call</a:t>
            </a:r>
          </a:p>
        </p:txBody>
      </p:sp>
      <p:sp>
        <p:nvSpPr>
          <p:cNvPr id="9" name="Content Placeholder 6"/>
          <p:cNvSpPr>
            <a:spLocks noGrp="1"/>
          </p:cNvSpPr>
          <p:nvPr>
            <p:ph sz="quarter" idx="13"/>
          </p:nvPr>
        </p:nvSpPr>
        <p:spPr>
          <a:xfrm>
            <a:off x="6096000" y="2233594"/>
            <a:ext cx="4669607" cy="2740187"/>
          </a:xfrm>
        </p:spPr>
        <p:txBody>
          <a:bodyPr/>
          <a:lstStyle/>
          <a:p>
            <a:r>
              <a:rPr lang="en-US" sz="2400" dirty="0" smtClean="0"/>
              <a:t>Your story</a:t>
            </a:r>
          </a:p>
          <a:p>
            <a:pPr lvl="1"/>
            <a:r>
              <a:rPr lang="en-US" sz="2000" dirty="0" smtClean="0"/>
              <a:t>Family</a:t>
            </a:r>
          </a:p>
          <a:p>
            <a:pPr lvl="1"/>
            <a:r>
              <a:rPr lang="en-US" sz="2000" dirty="0" smtClean="0"/>
              <a:t>Your struggle</a:t>
            </a:r>
          </a:p>
          <a:p>
            <a:pPr lvl="1"/>
            <a:r>
              <a:rPr lang="en-US" sz="2000" dirty="0" smtClean="0"/>
              <a:t>Education</a:t>
            </a:r>
          </a:p>
          <a:p>
            <a:pPr lvl="1"/>
            <a:r>
              <a:rPr lang="en-US" sz="2000" dirty="0" smtClean="0"/>
              <a:t>God’s call</a:t>
            </a:r>
          </a:p>
        </p:txBody>
      </p:sp>
    </p:spTree>
    <p:extLst>
      <p:ext uri="{BB962C8B-B14F-4D97-AF65-F5344CB8AC3E}">
        <p14:creationId xmlns:p14="http://schemas.microsoft.com/office/powerpoint/2010/main" val="43271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271" y="2306308"/>
            <a:ext cx="3038040" cy="4551692"/>
          </a:xfrm>
          <a:prstGeom prst="rect">
            <a:avLst/>
          </a:prstGeom>
        </p:spPr>
      </p:pic>
      <p:sp>
        <p:nvSpPr>
          <p:cNvPr id="2" name="Title 1"/>
          <p:cNvSpPr>
            <a:spLocks noGrp="1"/>
          </p:cNvSpPr>
          <p:nvPr>
            <p:ph type="title"/>
          </p:nvPr>
        </p:nvSpPr>
        <p:spPr>
          <a:xfrm>
            <a:off x="914400" y="272154"/>
            <a:ext cx="10364451" cy="1596177"/>
          </a:xfrm>
        </p:spPr>
        <p:txBody>
          <a:bodyPr/>
          <a:lstStyle/>
          <a:p>
            <a:r>
              <a:rPr lang="en-US" dirty="0" smtClean="0"/>
              <a:t>Leadership 101</a:t>
            </a:r>
            <a:endParaRPr lang="en-US" dirty="0"/>
          </a:p>
        </p:txBody>
      </p:sp>
      <p:sp>
        <p:nvSpPr>
          <p:cNvPr id="7" name="Content Placeholder 3"/>
          <p:cNvSpPr>
            <a:spLocks noGrp="1"/>
          </p:cNvSpPr>
          <p:nvPr>
            <p:ph sz="quarter" idx="13"/>
          </p:nvPr>
        </p:nvSpPr>
        <p:spPr>
          <a:xfrm>
            <a:off x="914400" y="1618816"/>
            <a:ext cx="8215745" cy="5239184"/>
          </a:xfrm>
        </p:spPr>
        <p:txBody>
          <a:bodyPr>
            <a:normAutofit/>
          </a:bodyPr>
          <a:lstStyle/>
          <a:p>
            <a:r>
              <a:rPr lang="en-US" sz="2400" dirty="0" smtClean="0"/>
              <a:t>Leadership</a:t>
            </a:r>
            <a:r>
              <a:rPr lang="en-US" dirty="0" smtClean="0"/>
              <a:t>: </a:t>
            </a:r>
            <a:endParaRPr lang="en-US" dirty="0"/>
          </a:p>
          <a:p>
            <a:pPr lvl="1"/>
            <a:r>
              <a:rPr lang="en-US" sz="2000" dirty="0" smtClean="0"/>
              <a:t>a </a:t>
            </a:r>
            <a:r>
              <a:rPr lang="en-US" sz="2000" dirty="0"/>
              <a:t>process of influence </a:t>
            </a:r>
            <a:r>
              <a:rPr lang="en-US" sz="2000" dirty="0" smtClean="0"/>
              <a:t>of others toward </a:t>
            </a:r>
            <a:r>
              <a:rPr lang="en-US" sz="2000" dirty="0"/>
              <a:t>goal </a:t>
            </a:r>
            <a:r>
              <a:rPr lang="en-US" sz="2000" dirty="0" smtClean="0"/>
              <a:t>achievement</a:t>
            </a:r>
          </a:p>
          <a:p>
            <a:pPr lvl="1"/>
            <a:r>
              <a:rPr lang="en-US" sz="2000" dirty="0" smtClean="0"/>
              <a:t>Sharing a vision </a:t>
            </a:r>
          </a:p>
          <a:p>
            <a:pPr lvl="1"/>
            <a:r>
              <a:rPr lang="en-US" sz="2000" dirty="0" smtClean="0"/>
              <a:t>Commitment to work</a:t>
            </a:r>
          </a:p>
          <a:p>
            <a:pPr lvl="1"/>
            <a:r>
              <a:rPr lang="en-US" sz="2000" smtClean="0"/>
              <a:t>Succession Planning</a:t>
            </a:r>
            <a:endParaRPr lang="en-US" dirty="0" smtClean="0"/>
          </a:p>
          <a:p>
            <a:r>
              <a:rPr lang="en-US" sz="2400" dirty="0" smtClean="0"/>
              <a:t>Leadership Depends on: </a:t>
            </a:r>
          </a:p>
          <a:p>
            <a:pPr lvl="1"/>
            <a:r>
              <a:rPr lang="en-US" sz="2000" dirty="0" smtClean="0"/>
              <a:t>Leader-Staff Relations</a:t>
            </a:r>
          </a:p>
          <a:p>
            <a:pPr lvl="2"/>
            <a:r>
              <a:rPr lang="en-US" sz="2000" dirty="0" smtClean="0"/>
              <a:t>Informal leaders</a:t>
            </a:r>
          </a:p>
          <a:p>
            <a:pPr lvl="1"/>
            <a:r>
              <a:rPr lang="en-US" sz="2000" dirty="0" smtClean="0"/>
              <a:t>Work structure</a:t>
            </a:r>
          </a:p>
          <a:p>
            <a:pPr lvl="1"/>
            <a:r>
              <a:rPr lang="en-US" sz="2000" dirty="0" smtClean="0"/>
              <a:t>Position/Power</a:t>
            </a:r>
          </a:p>
          <a:p>
            <a:endParaRPr lang="en-US" dirty="0"/>
          </a:p>
        </p:txBody>
      </p:sp>
    </p:spTree>
    <p:extLst>
      <p:ext uri="{BB962C8B-B14F-4D97-AF65-F5344CB8AC3E}">
        <p14:creationId xmlns:p14="http://schemas.microsoft.com/office/powerpoint/2010/main" val="1857731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44028"/>
          </a:xfrm>
        </p:spPr>
        <p:txBody>
          <a:bodyPr/>
          <a:lstStyle/>
          <a:p>
            <a:r>
              <a:rPr lang="en-US" dirty="0" smtClean="0"/>
              <a:t>Leadership: Novice to Expert</a:t>
            </a:r>
            <a:endParaRPr lang="en-US" dirty="0"/>
          </a:p>
        </p:txBody>
      </p:sp>
      <p:sp>
        <p:nvSpPr>
          <p:cNvPr id="3" name="Content Placeholder 2"/>
          <p:cNvSpPr>
            <a:spLocks noGrp="1"/>
          </p:cNvSpPr>
          <p:nvPr>
            <p:ph sz="quarter" idx="13"/>
          </p:nvPr>
        </p:nvSpPr>
        <p:spPr>
          <a:xfrm>
            <a:off x="913773" y="1814945"/>
            <a:ext cx="6179753" cy="4849091"/>
          </a:xfrm>
        </p:spPr>
        <p:txBody>
          <a:bodyPr>
            <a:normAutofit/>
          </a:bodyPr>
          <a:lstStyle/>
          <a:p>
            <a:r>
              <a:rPr lang="en-US" sz="2400" dirty="0" smtClean="0"/>
              <a:t>Clinical Practice (Benner)</a:t>
            </a:r>
          </a:p>
          <a:p>
            <a:pPr lvl="1"/>
            <a:r>
              <a:rPr lang="en-US" sz="2000" dirty="0" smtClean="0"/>
              <a:t>Novice – no experience</a:t>
            </a:r>
          </a:p>
          <a:p>
            <a:pPr lvl="1"/>
            <a:r>
              <a:rPr lang="en-US" sz="2000" dirty="0" smtClean="0"/>
              <a:t>Advanced beginner – marginally competent</a:t>
            </a:r>
          </a:p>
          <a:p>
            <a:pPr lvl="1"/>
            <a:r>
              <a:rPr lang="en-US" sz="2000" dirty="0" smtClean="0"/>
              <a:t>Competent – 2-4 years of experience</a:t>
            </a:r>
          </a:p>
          <a:p>
            <a:pPr lvl="1"/>
            <a:r>
              <a:rPr lang="en-US" sz="2000" dirty="0" smtClean="0"/>
              <a:t>Proficient – Perceives situations as a whole, what to do in typical situations</a:t>
            </a:r>
          </a:p>
          <a:p>
            <a:pPr lvl="1"/>
            <a:r>
              <a:rPr lang="en-US" sz="2000" dirty="0" smtClean="0"/>
              <a:t>Expert – intuitive grasp of situations, able to grasp the key element</a:t>
            </a:r>
          </a:p>
          <a:p>
            <a:pPr lvl="1"/>
            <a:endParaRPr lang="en-US" sz="2000" dirty="0"/>
          </a:p>
        </p:txBody>
      </p:sp>
      <p:sp>
        <p:nvSpPr>
          <p:cNvPr id="4" name="Content Placeholder 3"/>
          <p:cNvSpPr>
            <a:spLocks noGrp="1"/>
          </p:cNvSpPr>
          <p:nvPr>
            <p:ph sz="quarter" idx="14"/>
          </p:nvPr>
        </p:nvSpPr>
        <p:spPr>
          <a:xfrm>
            <a:off x="7682345" y="1690255"/>
            <a:ext cx="3900055" cy="3976254"/>
          </a:xfrm>
        </p:spPr>
        <p:txBody>
          <a:bodyPr/>
          <a:lstStyle/>
          <a:p>
            <a:r>
              <a:rPr lang="en-US" sz="2400" dirty="0" smtClean="0"/>
              <a:t>Nursing Leadership</a:t>
            </a:r>
          </a:p>
          <a:p>
            <a:pPr lvl="1"/>
            <a:r>
              <a:rPr lang="en-US" sz="2000" dirty="0" smtClean="0"/>
              <a:t>Novice</a:t>
            </a:r>
          </a:p>
          <a:p>
            <a:pPr lvl="1"/>
            <a:r>
              <a:rPr lang="en-US" sz="2000" dirty="0" smtClean="0"/>
              <a:t>Advanced beginner</a:t>
            </a:r>
          </a:p>
          <a:p>
            <a:pPr lvl="1"/>
            <a:r>
              <a:rPr lang="en-US" sz="2000" dirty="0" smtClean="0"/>
              <a:t>Competent</a:t>
            </a:r>
          </a:p>
          <a:p>
            <a:pPr lvl="1"/>
            <a:r>
              <a:rPr lang="en-US" sz="2000" dirty="0" smtClean="0"/>
              <a:t>Proficient</a:t>
            </a:r>
          </a:p>
          <a:p>
            <a:pPr lvl="1"/>
            <a:r>
              <a:rPr lang="en-US" sz="2000" dirty="0" smtClean="0"/>
              <a:t>expert</a:t>
            </a:r>
            <a:endParaRPr lang="en-US" sz="2000" dirty="0"/>
          </a:p>
        </p:txBody>
      </p:sp>
    </p:spTree>
    <p:extLst>
      <p:ext uri="{BB962C8B-B14F-4D97-AF65-F5344CB8AC3E}">
        <p14:creationId xmlns:p14="http://schemas.microsoft.com/office/powerpoint/2010/main" val="181663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69137"/>
            <a:ext cx="10364451" cy="739228"/>
          </a:xfrm>
        </p:spPr>
        <p:txBody>
          <a:bodyPr/>
          <a:lstStyle/>
          <a:p>
            <a:r>
              <a:rPr lang="en-US" dirty="0" smtClean="0"/>
              <a:t>Leadership: Novice to expert</a:t>
            </a:r>
            <a:endParaRPr lang="en-US" dirty="0"/>
          </a:p>
        </p:txBody>
      </p:sp>
      <p:sp>
        <p:nvSpPr>
          <p:cNvPr id="3" name="Content Placeholder 2"/>
          <p:cNvSpPr>
            <a:spLocks noGrp="1"/>
          </p:cNvSpPr>
          <p:nvPr>
            <p:ph sz="quarter" idx="13"/>
          </p:nvPr>
        </p:nvSpPr>
        <p:spPr>
          <a:xfrm>
            <a:off x="913774" y="1399309"/>
            <a:ext cx="9698808" cy="4918364"/>
          </a:xfrm>
        </p:spPr>
        <p:txBody>
          <a:bodyPr>
            <a:normAutofit/>
          </a:bodyPr>
          <a:lstStyle/>
          <a:p>
            <a:r>
              <a:rPr lang="en-US" sz="2400" dirty="0" smtClean="0"/>
              <a:t>Future of Nursing: Leading Change, Advancing Health</a:t>
            </a:r>
          </a:p>
          <a:p>
            <a:pPr lvl="1"/>
            <a:r>
              <a:rPr lang="en-US" sz="2000" dirty="0" smtClean="0"/>
              <a:t>Policy</a:t>
            </a:r>
          </a:p>
          <a:p>
            <a:pPr lvl="1"/>
            <a:r>
              <a:rPr lang="en-US" sz="2000" dirty="0" smtClean="0"/>
              <a:t>Politics</a:t>
            </a:r>
          </a:p>
          <a:p>
            <a:pPr lvl="1"/>
            <a:r>
              <a:rPr lang="en-US" sz="2000" dirty="0" smtClean="0"/>
              <a:t>Organizations</a:t>
            </a:r>
          </a:p>
          <a:p>
            <a:pPr lvl="1"/>
            <a:r>
              <a:rPr lang="en-US" sz="2000" dirty="0" smtClean="0"/>
              <a:t>Practice</a:t>
            </a:r>
          </a:p>
          <a:p>
            <a:pPr lvl="1"/>
            <a:r>
              <a:rPr lang="en-US" sz="2000" dirty="0" smtClean="0"/>
              <a:t>Strategic planning – futuristic thinking</a:t>
            </a:r>
          </a:p>
          <a:p>
            <a:pPr lvl="2"/>
            <a:r>
              <a:rPr lang="en-US" sz="2000" i="1" dirty="0" smtClean="0"/>
              <a:t>Be Present</a:t>
            </a:r>
          </a:p>
          <a:p>
            <a:pPr lvl="2"/>
            <a:r>
              <a:rPr lang="en-US" sz="2000" i="1" dirty="0" smtClean="0"/>
              <a:t>Stop accepting the default</a:t>
            </a:r>
          </a:p>
          <a:p>
            <a:pPr lvl="2"/>
            <a:r>
              <a:rPr lang="en-US" sz="2000" i="1" dirty="0" smtClean="0"/>
              <a:t>Learn new things </a:t>
            </a:r>
          </a:p>
          <a:p>
            <a:pPr lvl="2"/>
            <a:r>
              <a:rPr lang="en-US" sz="2000" i="1" dirty="0" smtClean="0"/>
              <a:t>Make life simple</a:t>
            </a:r>
            <a:endParaRPr lang="en-US" sz="2000" i="1" dirty="0"/>
          </a:p>
        </p:txBody>
      </p:sp>
      <p:pic>
        <p:nvPicPr>
          <p:cNvPr id="4" name="Picture 3"/>
          <p:cNvPicPr>
            <a:picLocks noChangeAspect="1"/>
          </p:cNvPicPr>
          <p:nvPr/>
        </p:nvPicPr>
        <p:blipFill rotWithShape="1">
          <a:blip r:embed="rId2"/>
          <a:srcRect r="2781" b="8426"/>
          <a:stretch/>
        </p:blipFill>
        <p:spPr>
          <a:xfrm>
            <a:off x="6718520" y="3145415"/>
            <a:ext cx="5293371" cy="3463202"/>
          </a:xfrm>
          <a:prstGeom prst="rect">
            <a:avLst/>
          </a:prstGeom>
        </p:spPr>
      </p:pic>
    </p:spTree>
    <p:extLst>
      <p:ext uri="{BB962C8B-B14F-4D97-AF65-F5344CB8AC3E}">
        <p14:creationId xmlns:p14="http://schemas.microsoft.com/office/powerpoint/2010/main" val="1726707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3774" y="244444"/>
            <a:ext cx="10364451" cy="1596177"/>
          </a:xfrm>
        </p:spPr>
        <p:txBody>
          <a:bodyPr/>
          <a:lstStyle/>
          <a:p>
            <a:r>
              <a:rPr lang="en-US" dirty="0"/>
              <a:t>Leadership: Novice to expert</a:t>
            </a:r>
          </a:p>
        </p:txBody>
      </p:sp>
      <p:sp>
        <p:nvSpPr>
          <p:cNvPr id="11" name="Content Placeholder 10"/>
          <p:cNvSpPr>
            <a:spLocks noGrp="1"/>
          </p:cNvSpPr>
          <p:nvPr>
            <p:ph sz="quarter" idx="13"/>
          </p:nvPr>
        </p:nvSpPr>
        <p:spPr>
          <a:xfrm>
            <a:off x="913774" y="1510146"/>
            <a:ext cx="9490990" cy="4920634"/>
          </a:xfrm>
        </p:spPr>
        <p:txBody>
          <a:bodyPr>
            <a:normAutofit/>
          </a:bodyPr>
          <a:lstStyle/>
          <a:p>
            <a:r>
              <a:rPr lang="en-US" sz="2400" dirty="0"/>
              <a:t>Mentoring</a:t>
            </a:r>
          </a:p>
          <a:p>
            <a:pPr lvl="1"/>
            <a:r>
              <a:rPr lang="en-US" sz="2000" dirty="0"/>
              <a:t>Collaborative skills</a:t>
            </a:r>
          </a:p>
          <a:p>
            <a:pPr lvl="1"/>
            <a:r>
              <a:rPr lang="en-US" sz="2000" dirty="0"/>
              <a:t>Professional </a:t>
            </a:r>
            <a:r>
              <a:rPr lang="en-US" sz="2000" dirty="0" smtClean="0"/>
              <a:t>development </a:t>
            </a:r>
            <a:endParaRPr lang="en-US" sz="2000" dirty="0"/>
          </a:p>
          <a:p>
            <a:pPr lvl="1"/>
            <a:r>
              <a:rPr lang="en-US" sz="2000" dirty="0"/>
              <a:t>Lead </a:t>
            </a:r>
            <a:r>
              <a:rPr lang="en-US" sz="2000" dirty="0" err="1"/>
              <a:t>situationally</a:t>
            </a:r>
            <a:endParaRPr lang="en-US" sz="2000" dirty="0"/>
          </a:p>
          <a:p>
            <a:pPr lvl="2"/>
            <a:r>
              <a:rPr lang="en-US" sz="2000" dirty="0" smtClean="0"/>
              <a:t>directing</a:t>
            </a:r>
            <a:endParaRPr lang="en-US" sz="2000" dirty="0"/>
          </a:p>
          <a:p>
            <a:pPr lvl="2"/>
            <a:r>
              <a:rPr lang="en-US" sz="2000" dirty="0" smtClean="0"/>
              <a:t>Coaching</a:t>
            </a:r>
            <a:endParaRPr lang="en-US" sz="2000" dirty="0"/>
          </a:p>
          <a:p>
            <a:pPr lvl="2"/>
            <a:r>
              <a:rPr lang="en-US" sz="2000" dirty="0"/>
              <a:t>Guiding</a:t>
            </a:r>
          </a:p>
          <a:p>
            <a:pPr lvl="2"/>
            <a:r>
              <a:rPr lang="en-US" sz="2000" dirty="0"/>
              <a:t>Delegating</a:t>
            </a:r>
          </a:p>
          <a:p>
            <a:pPr lvl="1"/>
            <a:r>
              <a:rPr lang="en-US" sz="2000" dirty="0"/>
              <a:t>Commitment to professional </a:t>
            </a:r>
            <a:r>
              <a:rPr lang="en-US" sz="2000" dirty="0" smtClean="0"/>
              <a:t>values</a:t>
            </a:r>
          </a:p>
          <a:p>
            <a:pPr lvl="2"/>
            <a:r>
              <a:rPr lang="en-US" dirty="0" smtClean="0"/>
              <a:t>Integrity, accountability, Excellence, Professional duty, compassion, social responsibility</a:t>
            </a:r>
            <a:endParaRPr lang="en-US" dirty="0"/>
          </a:p>
          <a:p>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36" y="1840621"/>
            <a:ext cx="3810000" cy="3609975"/>
          </a:xfrm>
          <a:prstGeom prst="rect">
            <a:avLst/>
          </a:prstGeom>
        </p:spPr>
      </p:pic>
    </p:spTree>
    <p:extLst>
      <p:ext uri="{BB962C8B-B14F-4D97-AF65-F5344CB8AC3E}">
        <p14:creationId xmlns:p14="http://schemas.microsoft.com/office/powerpoint/2010/main" val="4168233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t>
            </a:r>
            <a:r>
              <a:rPr lang="en-US" dirty="0" smtClean="0"/>
              <a:t>101</a:t>
            </a:r>
            <a:endParaRPr lang="en-US" dirty="0"/>
          </a:p>
        </p:txBody>
      </p:sp>
      <p:sp>
        <p:nvSpPr>
          <p:cNvPr id="3" name="Content Placeholder 2"/>
          <p:cNvSpPr>
            <a:spLocks noGrp="1"/>
          </p:cNvSpPr>
          <p:nvPr>
            <p:ph sz="quarter" idx="13"/>
          </p:nvPr>
        </p:nvSpPr>
        <p:spPr>
          <a:xfrm>
            <a:off x="6303818" y="2367092"/>
            <a:ext cx="5306290" cy="3825890"/>
          </a:xfrm>
        </p:spPr>
        <p:txBody>
          <a:bodyPr>
            <a:normAutofit/>
          </a:bodyPr>
          <a:lstStyle/>
          <a:p>
            <a:r>
              <a:rPr lang="en-US" sz="2400" dirty="0"/>
              <a:t>Develop a </a:t>
            </a:r>
            <a:r>
              <a:rPr lang="en-US" sz="2400" dirty="0" smtClean="0"/>
              <a:t>team</a:t>
            </a:r>
          </a:p>
          <a:p>
            <a:r>
              <a:rPr lang="en-US" sz="2400" dirty="0" smtClean="0"/>
              <a:t>Care about each other</a:t>
            </a:r>
          </a:p>
          <a:p>
            <a:r>
              <a:rPr lang="en-US" sz="2400" dirty="0" smtClean="0"/>
              <a:t>Be aware of what is important</a:t>
            </a:r>
          </a:p>
          <a:p>
            <a:r>
              <a:rPr lang="en-US" sz="2400" dirty="0" smtClean="0"/>
              <a:t>Great communication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9" y="1990889"/>
            <a:ext cx="3660998" cy="4550586"/>
          </a:xfrm>
          <a:prstGeom prst="rect">
            <a:avLst/>
          </a:prstGeom>
        </p:spPr>
      </p:pic>
    </p:spTree>
    <p:extLst>
      <p:ext uri="{BB962C8B-B14F-4D97-AF65-F5344CB8AC3E}">
        <p14:creationId xmlns:p14="http://schemas.microsoft.com/office/powerpoint/2010/main" val="1387497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a:t>Leadership: </a:t>
            </a:r>
            <a:r>
              <a:rPr lang="en-US" dirty="0" smtClean="0"/>
              <a:t>101</a:t>
            </a:r>
            <a:endParaRPr lang="en-US" dirty="0"/>
          </a:p>
        </p:txBody>
      </p:sp>
      <p:sp>
        <p:nvSpPr>
          <p:cNvPr id="3" name="Content Placeholder 2"/>
          <p:cNvSpPr>
            <a:spLocks noGrp="1"/>
          </p:cNvSpPr>
          <p:nvPr>
            <p:ph sz="quarter" idx="13"/>
          </p:nvPr>
        </p:nvSpPr>
        <p:spPr>
          <a:xfrm>
            <a:off x="913773" y="2367092"/>
            <a:ext cx="6179753" cy="3410253"/>
          </a:xfrm>
        </p:spPr>
        <p:txBody>
          <a:bodyPr>
            <a:normAutofit/>
          </a:bodyPr>
          <a:lstStyle/>
          <a:p>
            <a:r>
              <a:rPr lang="en-US" sz="2400" dirty="0" smtClean="0"/>
              <a:t>Confidence in the Team</a:t>
            </a:r>
          </a:p>
          <a:p>
            <a:r>
              <a:rPr lang="en-US" sz="2400" dirty="0" smtClean="0"/>
              <a:t>Group interests above Personal interests</a:t>
            </a:r>
          </a:p>
          <a:p>
            <a:r>
              <a:rPr lang="en-US" sz="2400" dirty="0" smtClean="0"/>
              <a:t>Each member is important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215" y="1286437"/>
            <a:ext cx="5001944" cy="4490908"/>
          </a:xfrm>
          <a:prstGeom prst="rect">
            <a:avLst/>
          </a:prstGeom>
        </p:spPr>
      </p:pic>
    </p:spTree>
    <p:extLst>
      <p:ext uri="{BB962C8B-B14F-4D97-AF65-F5344CB8AC3E}">
        <p14:creationId xmlns:p14="http://schemas.microsoft.com/office/powerpoint/2010/main" val="421451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5313</TotalTime>
  <Words>627</Words>
  <Application>Microsoft Office PowerPoint</Application>
  <PresentationFormat>Widescreen</PresentationFormat>
  <Paragraphs>125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Droplet</vt:lpstr>
      <vt:lpstr>Leadership 101</vt:lpstr>
      <vt:lpstr>Leadership 101</vt:lpstr>
      <vt:lpstr>Leadership 101 – Are you a Leader?</vt:lpstr>
      <vt:lpstr>Leadership 101</vt:lpstr>
      <vt:lpstr>Leadership: Novice to Expert</vt:lpstr>
      <vt:lpstr>Leadership: Novice to expert</vt:lpstr>
      <vt:lpstr>Leadership: Novice to expert</vt:lpstr>
      <vt:lpstr>Leadership: 101</vt:lpstr>
      <vt:lpstr>Leadership: 101</vt:lpstr>
      <vt:lpstr>Leadership: 101</vt:lpstr>
      <vt:lpstr>Leadership 101</vt:lpstr>
      <vt:lpstr>Leadership in Nursing</vt:lpstr>
      <vt:lpstr>Leadership: 101</vt:lpstr>
      <vt:lpstr>Review</vt:lpstr>
      <vt:lpstr>Questions? </vt:lpstr>
      <vt:lpstr>References</vt:lpstr>
    </vt:vector>
  </TitlesOfParts>
  <Company>Indiana Wesleyan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101</dc:title>
  <dc:creator>Ihrke, Barbara</dc:creator>
  <cp:lastModifiedBy>Lisa Cole</cp:lastModifiedBy>
  <cp:revision>36</cp:revision>
  <dcterms:created xsi:type="dcterms:W3CDTF">2017-11-26T03:16:11Z</dcterms:created>
  <dcterms:modified xsi:type="dcterms:W3CDTF">2018-02-06T18:35:17Z</dcterms:modified>
</cp:coreProperties>
</file>