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2"/>
    <p:restoredTop sz="94702"/>
  </p:normalViewPr>
  <p:slideViewPr>
    <p:cSldViewPr snapToGrid="0" snapToObjects="1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7/8/2019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612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619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373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7/8/2019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51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7/8/2019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6564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7/8/2019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952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7/8/2019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30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7/8/2019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274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7/8/2019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299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7/8/2019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125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7/8/2019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155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87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08AB1-7D02-D34C-9B87-C138AE2A0D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Systems thinking to integrate nursing research into clinical practice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41B42C-81ED-ED44-A9BE-AF4BC773CE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Dr. Molly Secor-Turner, PhD, RN, FSAHM</a:t>
            </a:r>
          </a:p>
          <a:p>
            <a:r>
              <a:rPr lang="en-US" dirty="0"/>
              <a:t>Associate Professor</a:t>
            </a:r>
          </a:p>
          <a:p>
            <a:r>
              <a:rPr lang="en-US" dirty="0"/>
              <a:t>North Dakota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837850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19B6ABF0-29D8-5842-8162-426CB4A28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Systems thinking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2B5029DD-7809-8B43-A9B2-14CB678B8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i="1" dirty="0"/>
              <a:t>”A way of thinking about and a language for describing and understanding the forces and interrelationships that shape the behavior of systems.”</a:t>
            </a:r>
            <a:r>
              <a:rPr lang="en-US" sz="1600" dirty="0"/>
              <a:t>—</a:t>
            </a:r>
            <a:r>
              <a:rPr lang="en-US" sz="1600" dirty="0" err="1"/>
              <a:t>Senge</a:t>
            </a:r>
            <a:r>
              <a:rPr lang="en-US" sz="1600" dirty="0"/>
              <a:t>, 2006, p. 69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839299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48F07-A7E7-0D47-ADC7-4E8B1E8E2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Systems thinking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799C0-F54F-A045-8346-A03A3ED88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Links personal behavior to the environmental context</a:t>
            </a:r>
          </a:p>
          <a:p>
            <a:r>
              <a:rPr lang="en-US" sz="2800" dirty="0"/>
              <a:t>Continuum from individual level to broader internal and external environments</a:t>
            </a:r>
          </a:p>
          <a:p>
            <a:r>
              <a:rPr lang="en-US" sz="2800" dirty="0"/>
              <a:t>Critical approach to patient safety and quality outcomes</a:t>
            </a:r>
          </a:p>
        </p:txBody>
      </p:sp>
    </p:spTree>
    <p:extLst>
      <p:ext uri="{BB962C8B-B14F-4D97-AF65-F5344CB8AC3E}">
        <p14:creationId xmlns:p14="http://schemas.microsoft.com/office/powerpoint/2010/main" val="221859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D7A3C-3D5A-7F47-9863-3D2A3FB38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Healthcare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75462-7831-1946-915F-2A4685C58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Involve interactions at the individual level that are influenced by broad systems level influences</a:t>
            </a:r>
          </a:p>
          <a:p>
            <a:r>
              <a:rPr lang="en-US" sz="2400" dirty="0"/>
              <a:t>Represent complex, multilevel and multifunctional organizations of healthcare systems</a:t>
            </a:r>
          </a:p>
          <a:p>
            <a:r>
              <a:rPr lang="en-US" sz="2400" dirty="0"/>
              <a:t>Nursing practice traditionally focused on individual level with less attention to systems level</a:t>
            </a:r>
          </a:p>
        </p:txBody>
      </p:sp>
    </p:spTree>
    <p:extLst>
      <p:ext uri="{BB962C8B-B14F-4D97-AF65-F5344CB8AC3E}">
        <p14:creationId xmlns:p14="http://schemas.microsoft.com/office/powerpoint/2010/main" val="605268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CDE2B-88DE-D546-AB7A-FE00538F6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Systems thinking and quality health outcomes 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11E1377-B806-C848-AEA2-152CD9E00C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172" y="2628900"/>
            <a:ext cx="5587655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522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9E038-44BA-EF43-9599-5F9DFBB7C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to systems level to improve quality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30A24-5EC2-1F46-B1D8-DACD8C7F9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2638044"/>
            <a:ext cx="10541000" cy="310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Personal effort/ individual care-----------------------------------------------Systems thinking/systems care</a:t>
            </a:r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B2B844A-7CE1-DF45-B5A8-F4A046294C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660397"/>
              </p:ext>
            </p:extLst>
          </p:nvPr>
        </p:nvGraphicFramePr>
        <p:xfrm>
          <a:off x="1155700" y="3146552"/>
          <a:ext cx="10096500" cy="1425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3586">
                  <a:extLst>
                    <a:ext uri="{9D8B030D-6E8A-4147-A177-3AD203B41FA5}">
                      <a16:colId xmlns:a16="http://schemas.microsoft.com/office/drawing/2014/main" val="108687979"/>
                    </a:ext>
                  </a:extLst>
                </a:gridCol>
                <a:gridCol w="2523586">
                  <a:extLst>
                    <a:ext uri="{9D8B030D-6E8A-4147-A177-3AD203B41FA5}">
                      <a16:colId xmlns:a16="http://schemas.microsoft.com/office/drawing/2014/main" val="3211585993"/>
                    </a:ext>
                  </a:extLst>
                </a:gridCol>
                <a:gridCol w="2524664">
                  <a:extLst>
                    <a:ext uri="{9D8B030D-6E8A-4147-A177-3AD203B41FA5}">
                      <a16:colId xmlns:a16="http://schemas.microsoft.com/office/drawing/2014/main" val="285675348"/>
                    </a:ext>
                  </a:extLst>
                </a:gridCol>
                <a:gridCol w="2524664">
                  <a:extLst>
                    <a:ext uri="{9D8B030D-6E8A-4147-A177-3AD203B41FA5}">
                      <a16:colId xmlns:a16="http://schemas.microsoft.com/office/drawing/2014/main" val="2738554152"/>
                    </a:ext>
                  </a:extLst>
                </a:gridCol>
              </a:tblGrid>
              <a:tr h="1425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Turn patient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Post note above bed to remind others to turn patient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Ask other nurses about ways to prevent ulcers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Compare unit ulcer rates with benchmarks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266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458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2D5FD-B957-304A-B4D3-40F3C6D70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patient safety to improve patient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C7916-4A80-F442-8DD0-077A947A1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High incidence of patient harm related to safety violations in low-income countries</a:t>
            </a:r>
          </a:p>
          <a:p>
            <a:r>
              <a:rPr lang="en-US" sz="2400" dirty="0"/>
              <a:t>Harm to patients compounded by staff shortages, lack of resources, and under-developed professional education programs</a:t>
            </a:r>
          </a:p>
          <a:p>
            <a:r>
              <a:rPr lang="en-US" sz="2400" dirty="0"/>
              <a:t>Systems thinking can address patient safety and therefore improve patient outcomes</a:t>
            </a:r>
          </a:p>
        </p:txBody>
      </p:sp>
    </p:spTree>
    <p:extLst>
      <p:ext uri="{BB962C8B-B14F-4D97-AF65-F5344CB8AC3E}">
        <p14:creationId xmlns:p14="http://schemas.microsoft.com/office/powerpoint/2010/main" val="3868539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970BC-17AE-2941-9E08-540D9687A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36877-F313-034F-A630-147895DDC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Responsibility of an entire system vs. individuals</a:t>
            </a:r>
          </a:p>
          <a:p>
            <a:r>
              <a:rPr lang="en-US" sz="2400" dirty="0"/>
              <a:t>Outcomes not the result of a single incident, rather the result of collection action of multiple microsystems </a:t>
            </a:r>
          </a:p>
          <a:p>
            <a:r>
              <a:rPr lang="en-US" sz="2400" dirty="0"/>
              <a:t>May be related to:</a:t>
            </a:r>
          </a:p>
          <a:p>
            <a:pPr lvl="1"/>
            <a:r>
              <a:rPr lang="en-US" sz="2200" dirty="0"/>
              <a:t>clinical practices</a:t>
            </a:r>
          </a:p>
          <a:p>
            <a:pPr lvl="1"/>
            <a:r>
              <a:rPr lang="en-US" sz="2200" dirty="0"/>
              <a:t>equipment design</a:t>
            </a:r>
          </a:p>
          <a:p>
            <a:pPr lvl="1"/>
            <a:r>
              <a:rPr lang="en-US" sz="2200" dirty="0"/>
              <a:t>maintenance and supply of equipment</a:t>
            </a:r>
          </a:p>
          <a:p>
            <a:pPr lvl="1"/>
            <a:r>
              <a:rPr lang="en-US" sz="2200" dirty="0"/>
              <a:t>administrative procedures (e.g. staffing) </a:t>
            </a:r>
          </a:p>
        </p:txBody>
      </p:sp>
    </p:spTree>
    <p:extLst>
      <p:ext uri="{BB962C8B-B14F-4D97-AF65-F5344CB8AC3E}">
        <p14:creationId xmlns:p14="http://schemas.microsoft.com/office/powerpoint/2010/main" val="2547861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7083D-9ADD-6D45-941C-21EA2C509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safety and quality outcome responsibility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AC485-349F-EE45-8B69-BABF0B460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Outcomes need to be thought of in the larger context of the entire healthcare system </a:t>
            </a:r>
          </a:p>
          <a:p>
            <a:r>
              <a:rPr lang="en-US" sz="2400" dirty="0"/>
              <a:t>Considered the result of multiple inputs</a:t>
            </a:r>
          </a:p>
          <a:p>
            <a:r>
              <a:rPr lang="en-US" sz="2400" dirty="0"/>
              <a:t>Shift responsibility to the system rather than the individual</a:t>
            </a:r>
          </a:p>
          <a:p>
            <a:r>
              <a:rPr lang="en-US" sz="2400" dirty="0"/>
              <a:t>Reduces the concept of blame</a:t>
            </a:r>
          </a:p>
          <a:p>
            <a:r>
              <a:rPr lang="en-US" sz="2400" dirty="0"/>
              <a:t>Contradicts the idea that patient death and suffering are unavoidable and/or normal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424357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790FB-052C-8347-83D1-087255546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 to patient safety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FB891-A4C4-C44F-8A5C-D61A6AB0E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Lack of clinical and administrative protocols-–and lack of implementation</a:t>
            </a:r>
          </a:p>
          <a:p>
            <a:r>
              <a:rPr lang="en-US" sz="2400" dirty="0"/>
              <a:t>Lack of knowledge</a:t>
            </a:r>
          </a:p>
          <a:p>
            <a:r>
              <a:rPr lang="en-US" sz="2400" dirty="0"/>
              <a:t>Lack of equipment</a:t>
            </a:r>
          </a:p>
          <a:p>
            <a:r>
              <a:rPr lang="en-US" sz="2400" dirty="0"/>
              <a:t>Staffing shortages</a:t>
            </a:r>
          </a:p>
          <a:p>
            <a:r>
              <a:rPr lang="en-US" sz="2400" dirty="0"/>
              <a:t>Poorly designed microsystems—e.g. shift reports and communication structures</a:t>
            </a:r>
          </a:p>
        </p:txBody>
      </p:sp>
    </p:spTree>
    <p:extLst>
      <p:ext uri="{BB962C8B-B14F-4D97-AF65-F5344CB8AC3E}">
        <p14:creationId xmlns:p14="http://schemas.microsoft.com/office/powerpoint/2010/main" val="24682643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AB15C-9BF7-E94A-8EB1-A451DC4B5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171D9-7DD1-CF4E-AADF-E4BDC89F7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Critical component of creating a culture of safety and producing high quality patient outcomes</a:t>
            </a:r>
          </a:p>
          <a:p>
            <a:r>
              <a:rPr lang="en-US" sz="2400" dirty="0"/>
              <a:t>Includes consideration of:</a:t>
            </a:r>
          </a:p>
          <a:p>
            <a:pPr lvl="1"/>
            <a:r>
              <a:rPr lang="en-US" sz="2200" dirty="0"/>
              <a:t>Teamwork—interdisciplinary and </a:t>
            </a:r>
            <a:r>
              <a:rPr lang="en-US" sz="2200" dirty="0" err="1"/>
              <a:t>intradisciplinary</a:t>
            </a:r>
            <a:r>
              <a:rPr lang="en-US" sz="2200" dirty="0"/>
              <a:t> communication </a:t>
            </a:r>
          </a:p>
          <a:p>
            <a:pPr lvl="1"/>
            <a:r>
              <a:rPr lang="en-US" sz="2200" dirty="0"/>
              <a:t>Hierarchical dynamics—response to communication and outcomes of communication</a:t>
            </a:r>
          </a:p>
          <a:p>
            <a:pPr lvl="1"/>
            <a:r>
              <a:rPr lang="en-US" sz="2200" dirty="0"/>
              <a:t>Accountability vs. blame</a:t>
            </a:r>
          </a:p>
        </p:txBody>
      </p:sp>
    </p:spTree>
    <p:extLst>
      <p:ext uri="{BB962C8B-B14F-4D97-AF65-F5344CB8AC3E}">
        <p14:creationId xmlns:p14="http://schemas.microsoft.com/office/powerpoint/2010/main" val="3036214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42019-8C47-FF47-ABFF-2D3AFADD0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Nursing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036E0-DA6B-2F44-AF3D-27336931C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Typically informed by:</a:t>
            </a:r>
          </a:p>
          <a:p>
            <a:pPr lvl="1"/>
            <a:r>
              <a:rPr lang="en-US" sz="2600" dirty="0"/>
              <a:t>Tradition</a:t>
            </a:r>
          </a:p>
          <a:p>
            <a:pPr lvl="1"/>
            <a:r>
              <a:rPr lang="en-US" sz="2600" dirty="0"/>
              <a:t>Personal choice</a:t>
            </a:r>
          </a:p>
          <a:p>
            <a:pPr lvl="1"/>
            <a:r>
              <a:rPr lang="en-US" sz="2600" dirty="0"/>
              <a:t>Previous instruction</a:t>
            </a:r>
          </a:p>
          <a:p>
            <a:pPr lvl="1"/>
            <a:r>
              <a:rPr lang="en-US" sz="2600" dirty="0"/>
              <a:t>Procedural guidelines—may be outdated</a:t>
            </a:r>
          </a:p>
        </p:txBody>
      </p:sp>
    </p:spTree>
    <p:extLst>
      <p:ext uri="{BB962C8B-B14F-4D97-AF65-F5344CB8AC3E}">
        <p14:creationId xmlns:p14="http://schemas.microsoft.com/office/powerpoint/2010/main" val="2269019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3E5E9-D11E-354F-A9BF-D5A2244C5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D7D2F-0F29-E74B-B6E8-CC252AB10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Nurses can play a critical role in producing quality health outcomes</a:t>
            </a:r>
          </a:p>
          <a:p>
            <a:r>
              <a:rPr lang="en-US" sz="2400" dirty="0"/>
              <a:t>Nurses are often most proximal influence on patient safety</a:t>
            </a:r>
          </a:p>
          <a:p>
            <a:r>
              <a:rPr lang="en-US" sz="2400" dirty="0"/>
              <a:t>Quality health outcomes depend on EBP and must take place within a culture of patient safety </a:t>
            </a:r>
          </a:p>
        </p:txBody>
      </p:sp>
    </p:spTree>
    <p:extLst>
      <p:ext uri="{BB962C8B-B14F-4D97-AF65-F5344CB8AC3E}">
        <p14:creationId xmlns:p14="http://schemas.microsoft.com/office/powerpoint/2010/main" val="28586519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2890B-9853-0041-BF82-7A42BBC62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63894-26FD-6A43-B47A-EEEF23306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900" y="2638044"/>
            <a:ext cx="10883900" cy="3101983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Was this a preventable outcome? Why or why not?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What are the patient level interventions that could have or should have been implemented?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What are the nurse and provider level interventions that could have or should have been implemented?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What are the systems level interventions that should have been implemented?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How can evidence-based practice help?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From your own experience and and practice settings, does this sound familiar? How would the staff at your workplace react to this situation?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What are potential steps for action? How can we promote positive outcomes for our patients? 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83381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1BB1-1D76-6341-8791-8C39965E3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Evidence-based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AD48F-70B3-2E41-88B3-3D01E7328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Key to quality patient outcomes</a:t>
            </a:r>
          </a:p>
          <a:p>
            <a:r>
              <a:rPr lang="en-US" sz="2800" dirty="0"/>
              <a:t>Derived from rigorous research methods</a:t>
            </a:r>
          </a:p>
          <a:p>
            <a:r>
              <a:rPr lang="en-US" sz="2800" dirty="0"/>
              <a:t>Fosters safe, effective and efficient healthcare </a:t>
            </a:r>
          </a:p>
          <a:p>
            <a:r>
              <a:rPr lang="en-US" sz="2800" dirty="0"/>
              <a:t>Use to guide clinical decisions in clinical, hospital, and community settings</a:t>
            </a:r>
          </a:p>
          <a:p>
            <a:r>
              <a:rPr lang="en-US" sz="2800" dirty="0"/>
              <a:t>Nurses should be leaders in implementing EBP as they frontline healthcare workers</a:t>
            </a:r>
          </a:p>
        </p:txBody>
      </p:sp>
    </p:spTree>
    <p:extLst>
      <p:ext uri="{BB962C8B-B14F-4D97-AF65-F5344CB8AC3E}">
        <p14:creationId xmlns:p14="http://schemas.microsoft.com/office/powerpoint/2010/main" val="280314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75158-BFF9-FD40-BB50-F0120B1D0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quality healthcare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6B33D6-8651-6947-A60D-5024EB39B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i="1" dirty="0"/>
              <a:t>”Degree to which </a:t>
            </a:r>
            <a:r>
              <a:rPr lang="en-US" sz="2800" i="1" u="sng" dirty="0"/>
              <a:t>health services </a:t>
            </a:r>
            <a:r>
              <a:rPr lang="en-US" sz="2800" i="1" dirty="0"/>
              <a:t>for </a:t>
            </a:r>
            <a:r>
              <a:rPr lang="en-US" sz="2800" b="1" i="1" dirty="0"/>
              <a:t>individuals</a:t>
            </a:r>
            <a:r>
              <a:rPr lang="en-US" sz="2800" i="1" dirty="0"/>
              <a:t> and </a:t>
            </a:r>
            <a:r>
              <a:rPr lang="en-US" sz="2800" b="1" i="1" dirty="0"/>
              <a:t>populations</a:t>
            </a:r>
            <a:r>
              <a:rPr lang="en-US" sz="2800" i="1" dirty="0"/>
              <a:t> increase the likelihood of desired health outcomes and are </a:t>
            </a:r>
            <a:r>
              <a:rPr lang="en-US" sz="2800" i="1" u="sng" dirty="0"/>
              <a:t>consistent with current professional knowledge</a:t>
            </a:r>
            <a:r>
              <a:rPr lang="en-US" sz="2800" i="1" dirty="0"/>
              <a:t>” –</a:t>
            </a:r>
            <a:r>
              <a:rPr lang="en-US" i="1" dirty="0"/>
              <a:t>IOM 1990, 2013, para 3</a:t>
            </a:r>
          </a:p>
        </p:txBody>
      </p:sp>
    </p:spTree>
    <p:extLst>
      <p:ext uri="{BB962C8B-B14F-4D97-AF65-F5344CB8AC3E}">
        <p14:creationId xmlns:p14="http://schemas.microsoft.com/office/powerpoint/2010/main" val="846958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639C4-03D6-5A41-AC18-1C9320E2A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aspects of 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776A4-0460-0745-953F-84F33FD1D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Services (interventions)</a:t>
            </a:r>
          </a:p>
          <a:p>
            <a:r>
              <a:rPr lang="en-US" sz="2800" dirty="0"/>
              <a:t>Targeted health outcomes</a:t>
            </a:r>
          </a:p>
          <a:p>
            <a:r>
              <a:rPr lang="en-US" sz="2800" dirty="0"/>
              <a:t>Consistency with current knowledge (research evidence) </a:t>
            </a:r>
          </a:p>
          <a:p>
            <a:r>
              <a:rPr lang="en-US" sz="2800" dirty="0"/>
              <a:t>Goal: Align services with current knowledge, standardize practice to eliminate inconsistency</a:t>
            </a:r>
          </a:p>
        </p:txBody>
      </p:sp>
    </p:spTree>
    <p:extLst>
      <p:ext uri="{BB962C8B-B14F-4D97-AF65-F5344CB8AC3E}">
        <p14:creationId xmlns:p14="http://schemas.microsoft.com/office/powerpoint/2010/main" val="2771478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F25D2-BC9B-654A-BF06-D14587B2C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Establishing evidence based nursing practice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E6558-CD08-3A48-A1B6-9C8DD160D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Transforming knowledge of research evidence into practice in the form of clinical practice guidelines</a:t>
            </a:r>
          </a:p>
          <a:p>
            <a:pPr lvl="1"/>
            <a:r>
              <a:rPr lang="en-US" sz="2600" dirty="0"/>
              <a:t>Individual </a:t>
            </a:r>
          </a:p>
          <a:p>
            <a:pPr lvl="1"/>
            <a:r>
              <a:rPr lang="en-US" sz="2600" dirty="0"/>
              <a:t>Microsystem</a:t>
            </a:r>
          </a:p>
          <a:p>
            <a:pPr lvl="1"/>
            <a:r>
              <a:rPr lang="en-US" sz="2600" dirty="0"/>
              <a:t>System leaders</a:t>
            </a:r>
          </a:p>
          <a:p>
            <a:pPr lvl="1"/>
            <a:r>
              <a:rPr lang="en-US" sz="2600" dirty="0"/>
              <a:t>Policies</a:t>
            </a:r>
          </a:p>
        </p:txBody>
      </p:sp>
    </p:spTree>
    <p:extLst>
      <p:ext uri="{BB962C8B-B14F-4D97-AF65-F5344CB8AC3E}">
        <p14:creationId xmlns:p14="http://schemas.microsoft.com/office/powerpoint/2010/main" val="681261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Evidence-based Practice (EBP)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use of research data to guide clinical practice</a:t>
            </a:r>
          </a:p>
          <a:p>
            <a:r>
              <a:rPr lang="en-US" sz="2400" dirty="0"/>
              <a:t>Rather than a single research study, EBP relies on data from multiple studies</a:t>
            </a:r>
          </a:p>
          <a:p>
            <a:r>
              <a:rPr lang="en-US" sz="2400" dirty="0"/>
              <a:t>Research is used to develop evidence-based protocols</a:t>
            </a:r>
          </a:p>
          <a:p>
            <a:r>
              <a:rPr lang="en-US" sz="2400" dirty="0"/>
              <a:t>Results in highest quality care for patients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5210274"/>
            <a:ext cx="2012576" cy="11698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5634316"/>
            <a:ext cx="1999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Research Evidence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079081" y="5740026"/>
            <a:ext cx="118334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471147" y="5155078"/>
            <a:ext cx="1963859" cy="11698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Evidence-based Protocols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673102" y="5740025"/>
            <a:ext cx="118334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xplosion 1 11"/>
          <p:cNvSpPr/>
          <p:nvPr/>
        </p:nvSpPr>
        <p:spPr>
          <a:xfrm>
            <a:off x="8055377" y="4727922"/>
            <a:ext cx="2985837" cy="202420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Evidence-based Practice</a:t>
            </a:r>
          </a:p>
        </p:txBody>
      </p:sp>
    </p:spTree>
    <p:extLst>
      <p:ext uri="{BB962C8B-B14F-4D97-AF65-F5344CB8AC3E}">
        <p14:creationId xmlns:p14="http://schemas.microsoft.com/office/powerpoint/2010/main" val="1834532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EBP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Identify a problem</a:t>
            </a:r>
          </a:p>
          <a:p>
            <a:r>
              <a:rPr lang="en-US" sz="2800" dirty="0"/>
              <a:t>Critique the evidence</a:t>
            </a:r>
          </a:p>
          <a:p>
            <a:r>
              <a:rPr lang="en-US" sz="2800" dirty="0"/>
              <a:t>Design and implement evidence-based recommendations</a:t>
            </a:r>
          </a:p>
          <a:p>
            <a:r>
              <a:rPr lang="en-US" sz="2800" dirty="0"/>
              <a:t>Evaluate the change</a:t>
            </a:r>
          </a:p>
        </p:txBody>
      </p:sp>
    </p:spTree>
    <p:extLst>
      <p:ext uri="{BB962C8B-B14F-4D97-AF65-F5344CB8AC3E}">
        <p14:creationId xmlns:p14="http://schemas.microsoft.com/office/powerpoint/2010/main" val="305010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EF562-F3F0-C242-9498-4F0AE3E8A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Evidence based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1DB8A-084C-0443-81B8-D5716D1F4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Continuous problem-solving approach</a:t>
            </a:r>
          </a:p>
          <a:p>
            <a:r>
              <a:rPr lang="en-US" sz="2400" dirty="0"/>
              <a:t>Integrates provider expertise with patient values and preferences</a:t>
            </a:r>
          </a:p>
          <a:p>
            <a:r>
              <a:rPr lang="en-US" sz="2400" dirty="0"/>
              <a:t>Must take place within a culture and environment that fosters its success</a:t>
            </a:r>
          </a:p>
          <a:p>
            <a:r>
              <a:rPr lang="en-US" sz="2400" dirty="0"/>
              <a:t>Context of caring and supportive ecosystem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8449441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{5D9BA98E-61DC-AB41-905A-311792B9480E}tf10001120</Template>
  <TotalTime>2591</TotalTime>
  <Words>797</Words>
  <Application>Microsoft Office PowerPoint</Application>
  <PresentationFormat>Widescreen</PresentationFormat>
  <Paragraphs>106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Gill Sans MT</vt:lpstr>
      <vt:lpstr>Parcel</vt:lpstr>
      <vt:lpstr>Using Systems thinking to integrate nursing research into clinical practice</vt:lpstr>
      <vt:lpstr>Nursing Practice</vt:lpstr>
      <vt:lpstr>Evidence-based practice</vt:lpstr>
      <vt:lpstr>Defining quality healthcare</vt:lpstr>
      <vt:lpstr>Three aspects of quality</vt:lpstr>
      <vt:lpstr>Establishing evidence based nursing practice </vt:lpstr>
      <vt:lpstr>Evidence-based Practice (EBP)</vt:lpstr>
      <vt:lpstr>The EBP Process</vt:lpstr>
      <vt:lpstr>Evidence based practice</vt:lpstr>
      <vt:lpstr>Systems thinking</vt:lpstr>
      <vt:lpstr>Systems thinking</vt:lpstr>
      <vt:lpstr>Healthcare outcomes</vt:lpstr>
      <vt:lpstr>Systems thinking and quality health outcomes </vt:lpstr>
      <vt:lpstr>Moving to systems level to improve quality outcomes</vt:lpstr>
      <vt:lpstr>Improving patient safety to improve patient outcomes</vt:lpstr>
      <vt:lpstr>Patient safety</vt:lpstr>
      <vt:lpstr>Patient safety and quality outcome responsibility </vt:lpstr>
      <vt:lpstr>Barriers to patient safety </vt:lpstr>
      <vt:lpstr>communication</vt:lpstr>
      <vt:lpstr>conclusions</vt:lpstr>
      <vt:lpstr>Case Study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Systems thinking to integrate nursing research into clinical practice</dc:title>
  <dc:creator>Secor-Turner, Molly</dc:creator>
  <cp:lastModifiedBy>Sherrie Lecrone</cp:lastModifiedBy>
  <cp:revision>11</cp:revision>
  <dcterms:created xsi:type="dcterms:W3CDTF">2019-06-03T12:10:13Z</dcterms:created>
  <dcterms:modified xsi:type="dcterms:W3CDTF">2019-07-08T22:10:16Z</dcterms:modified>
</cp:coreProperties>
</file>